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5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81" r:id="rId2"/>
    <p:sldMasterId id="2147483687" r:id="rId3"/>
    <p:sldMasterId id="2147483704" r:id="rId4"/>
    <p:sldMasterId id="2147483721" r:id="rId5"/>
    <p:sldMasterId id="2147483738" r:id="rId6"/>
    <p:sldMasterId id="2147483755" r:id="rId7"/>
  </p:sldMasterIdLst>
  <p:notesMasterIdLst>
    <p:notesMasterId r:id="rId38"/>
  </p:notesMasterIdLst>
  <p:sldIdLst>
    <p:sldId id="375" r:id="rId8"/>
    <p:sldId id="374" r:id="rId9"/>
    <p:sldId id="373" r:id="rId10"/>
    <p:sldId id="360" r:id="rId11"/>
    <p:sldId id="387" r:id="rId12"/>
    <p:sldId id="359" r:id="rId13"/>
    <p:sldId id="362" r:id="rId14"/>
    <p:sldId id="363" r:id="rId15"/>
    <p:sldId id="324" r:id="rId16"/>
    <p:sldId id="331" r:id="rId17"/>
    <p:sldId id="332" r:id="rId18"/>
    <p:sldId id="334" r:id="rId19"/>
    <p:sldId id="337" r:id="rId20"/>
    <p:sldId id="347" r:id="rId21"/>
    <p:sldId id="378" r:id="rId22"/>
    <p:sldId id="384" r:id="rId23"/>
    <p:sldId id="379" r:id="rId24"/>
    <p:sldId id="364" r:id="rId25"/>
    <p:sldId id="318" r:id="rId26"/>
    <p:sldId id="366" r:id="rId27"/>
    <p:sldId id="348" r:id="rId28"/>
    <p:sldId id="349" r:id="rId29"/>
    <p:sldId id="350" r:id="rId30"/>
    <p:sldId id="365" r:id="rId31"/>
    <p:sldId id="345" r:id="rId32"/>
    <p:sldId id="351" r:id="rId33"/>
    <p:sldId id="370" r:id="rId34"/>
    <p:sldId id="369" r:id="rId35"/>
    <p:sldId id="354" r:id="rId36"/>
    <p:sldId id="385" r:id="rId3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presProps" Target="presProps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0B750-8FCA-4D3F-8116-8CDC875417EA}" type="datetimeFigureOut">
              <a:rPr lang="en-US" smtClean="0"/>
              <a:t>6/29/2023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0FA43F-E438-4754-B20F-54F501C7CE9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54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Apl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ZoneTexte 20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>
              <a:defRPr sz="1400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chemeClr val="tx1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508557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1" y="1147234"/>
            <a:ext cx="11225015" cy="535199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66564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7" y="1137991"/>
            <a:ext cx="11214415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693264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12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8918680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4" y="1147234"/>
            <a:ext cx="11225009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394820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5"/>
            <a:ext cx="11225008" cy="5351989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4232037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08" cy="535198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4073687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3" y="1145673"/>
            <a:ext cx="11212800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1886274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E -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549402"/>
            <a:ext cx="10287001" cy="4437059"/>
          </a:xfrm>
        </p:spPr>
        <p:txBody>
          <a:bodyPr/>
          <a:lstStyle>
            <a:lvl1pPr>
              <a:spcAft>
                <a:spcPts val="1600"/>
              </a:spcAft>
              <a:tabLst>
                <a:tab pos="7704000" algn="r"/>
              </a:tabLst>
              <a:defRPr sz="2100" b="1" cap="all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E81F-2E5D-49FF-97B1-1BC70ACADA79}" type="datetime1">
              <a:rPr lang="fr-FR" smtClean="0"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12544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 -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82601" y="1155701"/>
            <a:ext cx="11228916" cy="5343525"/>
          </a:xfrm>
        </p:spPr>
        <p:txBody>
          <a:bodyPr wrap="square" lIns="360000" tIns="360000" rIns="360000"/>
          <a:lstStyle>
            <a:lvl1pPr>
              <a:spcAft>
                <a:spcPts val="1600"/>
              </a:spcAft>
              <a:tabLst>
                <a:tab pos="7704000" algn="r"/>
              </a:tabLst>
              <a:defRPr sz="3800" b="1" cap="all" baseline="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16392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6F0D88BE-D412-4BB1-BFFE-D918E5FEC7D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15167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41AF39A-FC8F-44FE-A07A-8FDDD99E096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315076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27279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F71B6F9C-68D2-4B54-9DE8-50476F6DCB0E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591413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65ECE8F-953B-4C9A-A6CA-FA7E4A029D39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57851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 - 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>
              <a:latin typeface="Vinci Sans" pitchFamily="50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663701" y="3149761"/>
            <a:ext cx="9055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latin typeface="Vinci Sans" pitchFamily="50" charset="0"/>
              </a:rPr>
              <a:t>THANK YOU FOR YOUR ATTENTION!</a:t>
            </a:r>
            <a:endParaRPr lang="fr-FR" sz="3500" b="1" cap="none" baseline="0" dirty="0">
              <a:latin typeface="Vinci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46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C98C2-CBA4-438A-A219-195AB65C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A79049-880D-4B1A-9D2A-285219F2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B22D7-F62A-42D3-A467-CA1590DE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A3B55C-8682-485A-B39D-DF6DCF62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AB512-402A-4328-B633-EB3B26669D92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99649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 -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82601" y="1155701"/>
            <a:ext cx="11228916" cy="5343525"/>
          </a:xfrm>
          <a:prstGeom prst="rect">
            <a:avLst/>
          </a:prstGeom>
          <a:solidFill>
            <a:schemeClr val="tx2"/>
          </a:solidFill>
        </p:spPr>
        <p:txBody>
          <a:bodyPr wrap="square" lIns="360000" tIns="360000" rIns="360000"/>
          <a:lstStyle>
            <a:lvl1pPr>
              <a:spcAft>
                <a:spcPts val="1600"/>
              </a:spcAft>
              <a:tabLst>
                <a:tab pos="7704000" algn="r"/>
              </a:tabLst>
              <a:defRPr sz="3800" b="1" cap="all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  <p:pic>
        <p:nvPicPr>
          <p:cNvPr id="775" name="Image 77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433" y="5990400"/>
            <a:ext cx="1084380" cy="52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7087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C78F9-5BC7-449C-A236-A0A0B18C168C}" type="datetime1">
              <a:rPr lang="fr-FR" smtClean="0"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977107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47040C-AB95-4742-992E-C90C25BB6D04}" type="datetime1">
              <a:rPr lang="fr-FR" smtClean="0"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4940301" cy="44370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315076" y="1701804"/>
            <a:ext cx="4940301" cy="4437059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1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/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25748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39800" y="1701804"/>
            <a:ext cx="10287001" cy="81279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D304-8AA3-470D-BDFF-8D8BA16260ED}" type="datetime1">
              <a:rPr lang="fr-FR" smtClean="0"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graphique 8"/>
          <p:cNvSpPr>
            <a:spLocks noGrp="1"/>
          </p:cNvSpPr>
          <p:nvPr>
            <p:ph type="chart" sz="quarter" idx="13"/>
          </p:nvPr>
        </p:nvSpPr>
        <p:spPr>
          <a:xfrm>
            <a:off x="939799" y="2533650"/>
            <a:ext cx="10286400" cy="349567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467905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C2E59-325C-4668-A333-53592E15CE5B}" type="datetime1">
              <a:rPr lang="fr-FR" smtClean="0"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tableau 7"/>
          <p:cNvSpPr>
            <a:spLocks noGrp="1"/>
          </p:cNvSpPr>
          <p:nvPr>
            <p:ph type="tbl" sz="quarter" idx="13"/>
          </p:nvPr>
        </p:nvSpPr>
        <p:spPr>
          <a:xfrm>
            <a:off x="482600" y="1701803"/>
            <a:ext cx="11228917" cy="4438800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3169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Apl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ZoneTexte 20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>
              <a:defRPr sz="1400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chemeClr val="tx1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090362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1" y="1147234"/>
            <a:ext cx="11225015" cy="5351992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9057790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7" y="1137991"/>
            <a:ext cx="11214415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3836500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12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16783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4" y="1147234"/>
            <a:ext cx="11225009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67297164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5"/>
            <a:ext cx="11225008" cy="5351989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5367968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08" cy="535198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647233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3" y="1145673"/>
            <a:ext cx="11212800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2581415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E -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549402"/>
            <a:ext cx="10287001" cy="4437059"/>
          </a:xfrm>
        </p:spPr>
        <p:txBody>
          <a:bodyPr/>
          <a:lstStyle>
            <a:lvl1pPr>
              <a:spcAft>
                <a:spcPts val="1600"/>
              </a:spcAft>
              <a:tabLst>
                <a:tab pos="7704000" algn="r"/>
              </a:tabLst>
              <a:defRPr sz="2100" b="1" cap="all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E81F-2E5D-49FF-97B1-1BC70ACADA79}" type="datetime1">
              <a:rPr lang="fr-FR" smtClean="0"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850814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 -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82601" y="1155701"/>
            <a:ext cx="11228916" cy="5343525"/>
          </a:xfrm>
        </p:spPr>
        <p:txBody>
          <a:bodyPr wrap="square" lIns="360000" tIns="360000" rIns="360000"/>
          <a:lstStyle>
            <a:lvl1pPr>
              <a:spcAft>
                <a:spcPts val="1600"/>
              </a:spcAft>
              <a:tabLst>
                <a:tab pos="7704000" algn="r"/>
              </a:tabLst>
              <a:defRPr sz="3800" b="1" cap="all" baseline="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4337196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6F0D88BE-D412-4BB1-BFFE-D918E5FEC7D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61965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41AF39A-FC8F-44FE-A07A-8FDDD99E096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315076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849829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F71B6F9C-68D2-4B54-9DE8-50476F6DCB0E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854483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65ECE8F-953B-4C9A-A6CA-FA7E4A029D39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439436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 - 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>
              <a:latin typeface="Vinci Sans" pitchFamily="50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663701" y="3149761"/>
            <a:ext cx="9055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latin typeface="Vinci Sans" pitchFamily="50" charset="0"/>
              </a:rPr>
              <a:t>THANK YOU FOR YOUR ATTENTION!</a:t>
            </a:r>
            <a:endParaRPr lang="fr-FR" sz="3500" b="1" cap="none" baseline="0" dirty="0">
              <a:latin typeface="Vinci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34242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C98C2-CBA4-438A-A219-195AB65C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A79049-880D-4B1A-9D2A-285219F2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B22D7-F62A-42D3-A467-CA1590DE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A3B55C-8682-485A-B39D-DF6DCF62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AB512-402A-4328-B633-EB3B26669D92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846152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Apl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ZoneTexte 20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>
              <a:defRPr sz="1400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chemeClr val="tx1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9922686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1" y="1147234"/>
            <a:ext cx="11225015" cy="5351992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42502740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7" y="1137991"/>
            <a:ext cx="11214415" cy="5353200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0914927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12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5175042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4" y="1147234"/>
            <a:ext cx="11225009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8712291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5"/>
            <a:ext cx="11225008" cy="5351989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8769714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08" cy="535198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24439430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3" y="1145673"/>
            <a:ext cx="11212800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4102604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E -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549402"/>
            <a:ext cx="10287001" cy="4437059"/>
          </a:xfrm>
        </p:spPr>
        <p:txBody>
          <a:bodyPr/>
          <a:lstStyle>
            <a:lvl1pPr>
              <a:spcAft>
                <a:spcPts val="1600"/>
              </a:spcAft>
              <a:tabLst>
                <a:tab pos="7704000" algn="r"/>
              </a:tabLst>
              <a:defRPr sz="2100" b="1" cap="all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E81F-2E5D-49FF-97B1-1BC70ACADA79}" type="datetime1">
              <a:rPr lang="fr-FR" smtClean="0"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633525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 -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82601" y="1155701"/>
            <a:ext cx="11228916" cy="5343525"/>
          </a:xfrm>
        </p:spPr>
        <p:txBody>
          <a:bodyPr wrap="square" lIns="360000" tIns="360000" rIns="360000"/>
          <a:lstStyle>
            <a:lvl1pPr>
              <a:spcAft>
                <a:spcPts val="1600"/>
              </a:spcAft>
              <a:tabLst>
                <a:tab pos="7704000" algn="r"/>
              </a:tabLst>
              <a:defRPr sz="3800" b="1" cap="all" baseline="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517306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6F0D88BE-D412-4BB1-BFFE-D918E5FEC7D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447803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41AF39A-FC8F-44FE-A07A-8FDDD99E096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315076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841759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F71B6F9C-68D2-4B54-9DE8-50476F6DCB0E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561623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65ECE8F-953B-4C9A-A6CA-FA7E4A029D39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371554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 - 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>
              <a:latin typeface="Vinci Sans" pitchFamily="50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663701" y="3149761"/>
            <a:ext cx="9055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latin typeface="Vinci Sans" pitchFamily="50" charset="0"/>
              </a:rPr>
              <a:t>THANK YOU FOR YOUR ATTENTION!</a:t>
            </a:r>
            <a:endParaRPr lang="fr-FR" sz="3500" b="1" cap="none" baseline="0" dirty="0">
              <a:latin typeface="Vinci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1273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C98C2-CBA4-438A-A219-195AB65C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A79049-880D-4B1A-9D2A-285219F2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B22D7-F62A-42D3-A467-CA1590DE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A3B55C-8682-485A-B39D-DF6DCF62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AB512-402A-4328-B633-EB3B26669D92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514771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Apl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ZoneTexte 20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>
              <a:defRPr sz="1400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chemeClr val="tx1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14332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1" y="1147234"/>
            <a:ext cx="11225015" cy="535199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63326282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7" y="1137991"/>
            <a:ext cx="11214415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46606681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12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9628648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4" y="1147234"/>
            <a:ext cx="11225009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42007719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5"/>
            <a:ext cx="11225008" cy="5351989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2127498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08" cy="535198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80728171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3" y="1145673"/>
            <a:ext cx="11212800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955061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E -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549402"/>
            <a:ext cx="10287001" cy="4437059"/>
          </a:xfrm>
        </p:spPr>
        <p:txBody>
          <a:bodyPr/>
          <a:lstStyle>
            <a:lvl1pPr>
              <a:spcAft>
                <a:spcPts val="1600"/>
              </a:spcAft>
              <a:tabLst>
                <a:tab pos="7704000" algn="r"/>
              </a:tabLst>
              <a:defRPr sz="2100" b="1" cap="all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E81F-2E5D-49FF-97B1-1BC70ACADA79}" type="datetime1">
              <a:rPr lang="fr-FR" smtClean="0"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3846316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 -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82601" y="1155701"/>
            <a:ext cx="11228916" cy="5343525"/>
          </a:xfrm>
        </p:spPr>
        <p:txBody>
          <a:bodyPr wrap="square" lIns="360000" tIns="360000" rIns="360000"/>
          <a:lstStyle>
            <a:lvl1pPr>
              <a:spcAft>
                <a:spcPts val="1600"/>
              </a:spcAft>
              <a:tabLst>
                <a:tab pos="7704000" algn="r"/>
              </a:tabLst>
              <a:defRPr sz="3800" b="1" cap="all" baseline="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231173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6F0D88BE-D412-4BB1-BFFE-D918E5FEC7D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5419369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41AF39A-FC8F-44FE-A07A-8FDDD99E096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315076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7239105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F71B6F9C-68D2-4B54-9DE8-50476F6DCB0E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770731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65ECE8F-953B-4C9A-A6CA-FA7E4A029D39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78247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 - 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>
              <a:latin typeface="Vinci Sans" pitchFamily="50" charset="0"/>
            </a:endParaRP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663701" y="3149761"/>
            <a:ext cx="9055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latin typeface="Vinci Sans" pitchFamily="50" charset="0"/>
              </a:rPr>
              <a:t>THANK YOU FOR YOUR ATTENTION!</a:t>
            </a:r>
            <a:endParaRPr lang="fr-FR" sz="3500" b="1" cap="none" baseline="0" dirty="0">
              <a:latin typeface="Vinci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6750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C98C2-CBA4-438A-A219-195AB65C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A79049-880D-4B1A-9D2A-285219F2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B22D7-F62A-42D3-A467-CA1590DE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A3B55C-8682-485A-B39D-DF6DCF62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AB512-402A-4328-B633-EB3B26669D92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333281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Apl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ZoneTexte 20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>
              <a:defRPr sz="1400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chemeClr val="tx1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989881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1" y="1147234"/>
            <a:ext cx="11225015" cy="5351992"/>
          </a:xfrm>
          <a:prstGeom prst="rect">
            <a:avLst/>
          </a:prstGeom>
        </p:spPr>
      </p:pic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7686206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7" y="1137991"/>
            <a:ext cx="11214415" cy="5353200"/>
          </a:xfrm>
          <a:prstGeom prst="rect">
            <a:avLst/>
          </a:prstGeom>
        </p:spPr>
      </p:pic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419992488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12" cy="5351990"/>
          </a:xfrm>
          <a:prstGeom prst="rect">
            <a:avLst/>
          </a:prstGeom>
        </p:spPr>
      </p:pic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19363960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4" y="1147234"/>
            <a:ext cx="11225009" cy="5351990"/>
          </a:xfrm>
          <a:prstGeom prst="rect">
            <a:avLst/>
          </a:prstGeom>
        </p:spPr>
      </p:pic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09694628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5"/>
            <a:ext cx="11225008" cy="5351989"/>
          </a:xfrm>
          <a:prstGeom prst="rect">
            <a:avLst/>
          </a:prstGeom>
        </p:spPr>
      </p:pic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42048550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08" cy="5351988"/>
          </a:xfrm>
          <a:prstGeom prst="rect">
            <a:avLst/>
          </a:prstGeom>
        </p:spPr>
      </p:pic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7881945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3" y="1145673"/>
            <a:ext cx="11212800" cy="5353200"/>
          </a:xfrm>
          <a:prstGeom prst="rect">
            <a:avLst/>
          </a:prstGeom>
        </p:spPr>
      </p:pic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9282264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E -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549402"/>
            <a:ext cx="10287001" cy="4437059"/>
          </a:xfrm>
        </p:spPr>
        <p:txBody>
          <a:bodyPr/>
          <a:lstStyle>
            <a:lvl1pPr>
              <a:spcAft>
                <a:spcPts val="1600"/>
              </a:spcAft>
              <a:tabLst>
                <a:tab pos="7704000" algn="r"/>
              </a:tabLst>
              <a:defRPr sz="2100" b="1" cap="all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E81F-2E5D-49FF-97B1-1BC70ACADA79}" type="datetime1">
              <a:rPr lang="fr-FR" smtClean="0"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370723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 -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82601" y="1155701"/>
            <a:ext cx="11228916" cy="5343525"/>
          </a:xfrm>
        </p:spPr>
        <p:txBody>
          <a:bodyPr wrap="square" lIns="360000" tIns="360000" rIns="360000"/>
          <a:lstStyle>
            <a:lvl1pPr>
              <a:spcAft>
                <a:spcPts val="1600"/>
              </a:spcAft>
              <a:tabLst>
                <a:tab pos="7704000" algn="r"/>
              </a:tabLst>
              <a:defRPr sz="3800" b="1" cap="all" baseline="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9466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6F0D88BE-D412-4BB1-BFFE-D918E5FEC7D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1331123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41AF39A-FC8F-44FE-A07A-8FDDD99E096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315076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198462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F71B6F9C-68D2-4B54-9DE8-50476F6DCB0E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1609855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65ECE8F-953B-4C9A-A6CA-FA7E4A029D39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4121647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 - 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>
              <a:latin typeface="Vinci Sans" pitchFamily="50" charset="0"/>
            </a:endParaRPr>
          </a:p>
        </p:txBody>
      </p:sp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663701" y="3149761"/>
            <a:ext cx="9055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latin typeface="Vinci Sans" pitchFamily="50" charset="0"/>
              </a:rPr>
              <a:t>THANK YOU FOR YOUR ATTENTION!</a:t>
            </a:r>
            <a:endParaRPr lang="fr-FR" sz="3500" b="1" cap="none" baseline="0" dirty="0">
              <a:latin typeface="Vinci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147502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C98C2-CBA4-438A-A219-195AB65C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A79049-880D-4B1A-9D2A-285219F2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B22D7-F62A-42D3-A467-CA1590DE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A3B55C-8682-485A-B39D-DF6DCF62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AB512-402A-4328-B633-EB3B26669D92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690245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Apl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1" name="ZoneTexte 20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>
              <a:defRPr sz="1400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chemeClr val="tx1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31213207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1" y="1147234"/>
            <a:ext cx="11225015" cy="5351992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39118124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67" y="1137991"/>
            <a:ext cx="11214415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201839890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12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62279771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4" y="1147234"/>
            <a:ext cx="11225009" cy="535199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62457029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5"/>
            <a:ext cx="11225008" cy="5351989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060559350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 1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553" y="1147234"/>
            <a:ext cx="11225008" cy="5351988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chemeClr val="tx1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3" name="ZoneTexte 22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35259758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VE-Couvertur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73" y="1145673"/>
            <a:ext cx="11212800" cy="53532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6" name="Espace réservé du texte 25"/>
          <p:cNvSpPr>
            <a:spLocks noGrp="1"/>
          </p:cNvSpPr>
          <p:nvPr>
            <p:ph type="body" sz="quarter" idx="13" hasCustomPrompt="1"/>
          </p:nvPr>
        </p:nvSpPr>
        <p:spPr>
          <a:xfrm>
            <a:off x="971555" y="6062138"/>
            <a:ext cx="10080000" cy="27940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2"/>
                </a:solidFill>
                <a:latin typeface="Vinci Sans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dirty="0"/>
              <a:t>Click to </a:t>
            </a:r>
            <a:r>
              <a:rPr lang="fr-FR" dirty="0" err="1"/>
              <a:t>add</a:t>
            </a:r>
            <a:r>
              <a:rPr lang="fr-FR" dirty="0"/>
              <a:t> texte</a:t>
            </a:r>
          </a:p>
          <a:p>
            <a:pPr lvl="0"/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4" hasCustomPrompt="1"/>
          </p:nvPr>
        </p:nvSpPr>
        <p:spPr>
          <a:xfrm>
            <a:off x="982136" y="1664760"/>
            <a:ext cx="10080000" cy="3745440"/>
          </a:xfrm>
        </p:spPr>
        <p:txBody>
          <a:bodyPr wrap="square"/>
          <a:lstStyle>
            <a:lvl1pPr>
              <a:lnSpc>
                <a:spcPct val="83000"/>
              </a:lnSpc>
              <a:spcAft>
                <a:spcPts val="2600"/>
              </a:spcAft>
              <a:defRPr sz="3500" b="1" cap="all" baseline="0">
                <a:solidFill>
                  <a:srgbClr val="FFFFFF"/>
                </a:solidFill>
                <a:latin typeface="Vinci Sans" pitchFamily="50" charset="0"/>
              </a:defRPr>
            </a:lvl1pPr>
            <a:lvl2pPr marL="0" indent="0">
              <a:buNone/>
              <a:defRPr sz="2200">
                <a:solidFill>
                  <a:srgbClr val="FFFFFF"/>
                </a:solidFill>
                <a:latin typeface="Vinci Sans" pitchFamily="50" charset="0"/>
              </a:defRPr>
            </a:lvl2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</p:spTree>
    <p:extLst>
      <p:ext uri="{BB962C8B-B14F-4D97-AF65-F5344CB8AC3E}">
        <p14:creationId xmlns:p14="http://schemas.microsoft.com/office/powerpoint/2010/main" val="176212296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E - 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549402"/>
            <a:ext cx="10287001" cy="4437059"/>
          </a:xfrm>
        </p:spPr>
        <p:txBody>
          <a:bodyPr/>
          <a:lstStyle>
            <a:lvl1pPr>
              <a:spcAft>
                <a:spcPts val="1600"/>
              </a:spcAft>
              <a:tabLst>
                <a:tab pos="7704000" algn="r"/>
              </a:tabLst>
              <a:defRPr sz="2100" b="1" cap="all" baseline="0">
                <a:solidFill>
                  <a:schemeClr val="tx1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1E81F-2E5D-49FF-97B1-1BC70ACADA79}" type="datetime1">
              <a:rPr lang="fr-FR" smtClean="0"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3265315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VE - 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82601" y="1155701"/>
            <a:ext cx="11228916" cy="5343525"/>
          </a:xfrm>
        </p:spPr>
        <p:txBody>
          <a:bodyPr wrap="square" lIns="360000" tIns="360000" rIns="360000"/>
          <a:lstStyle>
            <a:lvl1pPr>
              <a:spcAft>
                <a:spcPts val="1600"/>
              </a:spcAft>
              <a:tabLst>
                <a:tab pos="7704000" algn="r"/>
              </a:tabLst>
              <a:defRPr sz="3800" b="1" cap="all" baseline="0">
                <a:solidFill>
                  <a:srgbClr val="FFFFFF"/>
                </a:solidFill>
                <a:latin typeface="Vinci Sans" pitchFamily="50" charset="0"/>
              </a:defRPr>
            </a:lvl1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5631662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6F0D88BE-D412-4BB1-BFFE-D918E5FEC7D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1343818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itre et contenu 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41AF39A-FC8F-44FE-A07A-8FDDD99E0960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3" hasCustomPrompt="1"/>
          </p:nvPr>
        </p:nvSpPr>
        <p:spPr>
          <a:xfrm>
            <a:off x="6315076" y="1701804"/>
            <a:ext cx="49403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9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58372525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F71B6F9C-68D2-4B54-9DE8-50476F6DCB0E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0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1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25594149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 - 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65ECE8F-953B-4C9A-A6CA-FA7E4A029D39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1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939800" y="1701804"/>
            <a:ext cx="10287001" cy="4437059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  <a:lvl2pPr>
              <a:defRPr>
                <a:latin typeface="Vinci Sans" pitchFamily="50" charset="0"/>
              </a:defRPr>
            </a:lvl2pPr>
            <a:lvl3pPr>
              <a:defRPr>
                <a:latin typeface="Vinci Sans" pitchFamily="50" charset="0"/>
              </a:defRPr>
            </a:lvl3pPr>
            <a:lvl4pPr>
              <a:defRPr>
                <a:latin typeface="Vinci Sans" pitchFamily="50" charset="0"/>
              </a:defRPr>
            </a:lvl4pPr>
            <a:lvl5pPr>
              <a:defRPr>
                <a:latin typeface="Vinci Sans" pitchFamily="50" charset="0"/>
              </a:defRPr>
            </a:lvl5pPr>
          </a:lstStyle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457197" y="431013"/>
            <a:ext cx="8920483" cy="604833"/>
          </a:xfrm>
        </p:spPr>
        <p:txBody>
          <a:bodyPr/>
          <a:lstStyle>
            <a:lvl1pPr>
              <a:defRPr>
                <a:latin typeface="Vinci Sans" pitchFamily="50" charset="0"/>
              </a:defRPr>
            </a:lvl1pPr>
          </a:lstStyle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13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314968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E - Clo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 userDrawn="1"/>
        </p:nvSpPr>
        <p:spPr>
          <a:xfrm>
            <a:off x="482600" y="1155701"/>
            <a:ext cx="11228917" cy="5343525"/>
          </a:xfrm>
          <a:prstGeom prst="rect">
            <a:avLst/>
          </a:prstGeom>
          <a:solidFill>
            <a:srgbClr val="ECE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 dirty="0">
              <a:latin typeface="Vinci Sans" pitchFamily="50" charset="0"/>
            </a:endParaRPr>
          </a:p>
        </p:txBody>
      </p:sp>
      <p:grpSp>
        <p:nvGrpSpPr>
          <p:cNvPr id="9" name="Group 5"/>
          <p:cNvGrpSpPr>
            <a:grpSpLocks noChangeAspect="1"/>
          </p:cNvGrpSpPr>
          <p:nvPr userDrawn="1"/>
        </p:nvGrpSpPr>
        <p:grpSpPr bwMode="auto">
          <a:xfrm>
            <a:off x="9656073" y="361950"/>
            <a:ext cx="2064969" cy="400050"/>
            <a:chOff x="4870" y="227"/>
            <a:chExt cx="662" cy="171"/>
          </a:xfrm>
        </p:grpSpPr>
        <p:sp>
          <p:nvSpPr>
            <p:cNvPr id="10" name="Freeform 6"/>
            <p:cNvSpPr>
              <a:spLocks noEditPoints="1"/>
            </p:cNvSpPr>
            <p:nvPr userDrawn="1"/>
          </p:nvSpPr>
          <p:spPr bwMode="auto">
            <a:xfrm>
              <a:off x="5359" y="227"/>
              <a:ext cx="173" cy="171"/>
            </a:xfrm>
            <a:custGeom>
              <a:avLst/>
              <a:gdLst>
                <a:gd name="T0" fmla="*/ 164 w 280"/>
                <a:gd name="T1" fmla="*/ 0 h 276"/>
                <a:gd name="T2" fmla="*/ 110 w 280"/>
                <a:gd name="T3" fmla="*/ 0 h 276"/>
                <a:gd name="T4" fmla="*/ 97 w 280"/>
                <a:gd name="T5" fmla="*/ 14 h 276"/>
                <a:gd name="T6" fmla="*/ 97 w 280"/>
                <a:gd name="T7" fmla="*/ 55 h 276"/>
                <a:gd name="T8" fmla="*/ 83 w 280"/>
                <a:gd name="T9" fmla="*/ 83 h 276"/>
                <a:gd name="T10" fmla="*/ 50 w 280"/>
                <a:gd name="T11" fmla="*/ 97 h 276"/>
                <a:gd name="T12" fmla="*/ 0 w 280"/>
                <a:gd name="T13" fmla="*/ 97 h 276"/>
                <a:gd name="T14" fmla="*/ 0 w 280"/>
                <a:gd name="T15" fmla="*/ 178 h 276"/>
                <a:gd name="T16" fmla="*/ 81 w 280"/>
                <a:gd name="T17" fmla="*/ 178 h 276"/>
                <a:gd name="T18" fmla="*/ 81 w 280"/>
                <a:gd name="T19" fmla="*/ 129 h 276"/>
                <a:gd name="T20" fmla="*/ 95 w 280"/>
                <a:gd name="T21" fmla="*/ 95 h 276"/>
                <a:gd name="T22" fmla="*/ 123 w 280"/>
                <a:gd name="T23" fmla="*/ 81 h 276"/>
                <a:gd name="T24" fmla="*/ 164 w 280"/>
                <a:gd name="T25" fmla="*/ 81 h 276"/>
                <a:gd name="T26" fmla="*/ 178 w 280"/>
                <a:gd name="T27" fmla="*/ 68 h 276"/>
                <a:gd name="T28" fmla="*/ 178 w 280"/>
                <a:gd name="T29" fmla="*/ 14 h 276"/>
                <a:gd name="T30" fmla="*/ 164 w 280"/>
                <a:gd name="T31" fmla="*/ 0 h 276"/>
                <a:gd name="T32" fmla="*/ 233 w 280"/>
                <a:gd name="T33" fmla="*/ 93 h 276"/>
                <a:gd name="T34" fmla="*/ 185 w 280"/>
                <a:gd name="T35" fmla="*/ 141 h 276"/>
                <a:gd name="T36" fmla="*/ 187 w 280"/>
                <a:gd name="T37" fmla="*/ 158 h 276"/>
                <a:gd name="T38" fmla="*/ 150 w 280"/>
                <a:gd name="T39" fmla="*/ 195 h 276"/>
                <a:gd name="T40" fmla="*/ 111 w 280"/>
                <a:gd name="T41" fmla="*/ 195 h 276"/>
                <a:gd name="T42" fmla="*/ 97 w 280"/>
                <a:gd name="T43" fmla="*/ 209 h 276"/>
                <a:gd name="T44" fmla="*/ 97 w 280"/>
                <a:gd name="T45" fmla="*/ 262 h 276"/>
                <a:gd name="T46" fmla="*/ 110 w 280"/>
                <a:gd name="T47" fmla="*/ 276 h 276"/>
                <a:gd name="T48" fmla="*/ 164 w 280"/>
                <a:gd name="T49" fmla="*/ 276 h 276"/>
                <a:gd name="T50" fmla="*/ 178 w 280"/>
                <a:gd name="T51" fmla="*/ 262 h 276"/>
                <a:gd name="T52" fmla="*/ 178 w 280"/>
                <a:gd name="T53" fmla="*/ 223 h 276"/>
                <a:gd name="T54" fmla="*/ 215 w 280"/>
                <a:gd name="T55" fmla="*/ 186 h 276"/>
                <a:gd name="T56" fmla="*/ 232 w 280"/>
                <a:gd name="T57" fmla="*/ 188 h 276"/>
                <a:gd name="T58" fmla="*/ 280 w 280"/>
                <a:gd name="T59" fmla="*/ 140 h 276"/>
                <a:gd name="T60" fmla="*/ 266 w 280"/>
                <a:gd name="T61" fmla="*/ 107 h 276"/>
                <a:gd name="T62" fmla="*/ 233 w 280"/>
                <a:gd name="T63" fmla="*/ 93 h 2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80" h="276">
                  <a:moveTo>
                    <a:pt x="164" y="0"/>
                  </a:moveTo>
                  <a:cubicBezTo>
                    <a:pt x="110" y="0"/>
                    <a:pt x="110" y="0"/>
                    <a:pt x="110" y="0"/>
                  </a:cubicBezTo>
                  <a:cubicBezTo>
                    <a:pt x="103" y="1"/>
                    <a:pt x="97" y="7"/>
                    <a:pt x="97" y="14"/>
                  </a:cubicBezTo>
                  <a:cubicBezTo>
                    <a:pt x="97" y="55"/>
                    <a:pt x="97" y="55"/>
                    <a:pt x="97" y="55"/>
                  </a:cubicBezTo>
                  <a:cubicBezTo>
                    <a:pt x="97" y="68"/>
                    <a:pt x="87" y="79"/>
                    <a:pt x="83" y="83"/>
                  </a:cubicBezTo>
                  <a:cubicBezTo>
                    <a:pt x="79" y="87"/>
                    <a:pt x="68" y="97"/>
                    <a:pt x="50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78"/>
                    <a:pt x="0" y="178"/>
                    <a:pt x="0" y="178"/>
                  </a:cubicBezTo>
                  <a:cubicBezTo>
                    <a:pt x="81" y="178"/>
                    <a:pt x="81" y="178"/>
                    <a:pt x="81" y="178"/>
                  </a:cubicBezTo>
                  <a:cubicBezTo>
                    <a:pt x="81" y="129"/>
                    <a:pt x="81" y="129"/>
                    <a:pt x="81" y="129"/>
                  </a:cubicBezTo>
                  <a:cubicBezTo>
                    <a:pt x="81" y="111"/>
                    <a:pt x="91" y="99"/>
                    <a:pt x="95" y="95"/>
                  </a:cubicBezTo>
                  <a:cubicBezTo>
                    <a:pt x="99" y="91"/>
                    <a:pt x="110" y="81"/>
                    <a:pt x="123" y="81"/>
                  </a:cubicBezTo>
                  <a:cubicBezTo>
                    <a:pt x="164" y="81"/>
                    <a:pt x="164" y="81"/>
                    <a:pt x="164" y="81"/>
                  </a:cubicBezTo>
                  <a:cubicBezTo>
                    <a:pt x="172" y="81"/>
                    <a:pt x="178" y="75"/>
                    <a:pt x="178" y="68"/>
                  </a:cubicBezTo>
                  <a:cubicBezTo>
                    <a:pt x="178" y="14"/>
                    <a:pt x="178" y="14"/>
                    <a:pt x="178" y="14"/>
                  </a:cubicBezTo>
                  <a:cubicBezTo>
                    <a:pt x="178" y="7"/>
                    <a:pt x="172" y="1"/>
                    <a:pt x="164" y="0"/>
                  </a:cubicBezTo>
                  <a:moveTo>
                    <a:pt x="233" y="93"/>
                  </a:moveTo>
                  <a:cubicBezTo>
                    <a:pt x="206" y="93"/>
                    <a:pt x="185" y="115"/>
                    <a:pt x="185" y="141"/>
                  </a:cubicBezTo>
                  <a:cubicBezTo>
                    <a:pt x="185" y="145"/>
                    <a:pt x="187" y="154"/>
                    <a:pt x="187" y="158"/>
                  </a:cubicBezTo>
                  <a:cubicBezTo>
                    <a:pt x="187" y="179"/>
                    <a:pt x="171" y="195"/>
                    <a:pt x="150" y="195"/>
                  </a:cubicBezTo>
                  <a:cubicBezTo>
                    <a:pt x="111" y="195"/>
                    <a:pt x="111" y="195"/>
                    <a:pt x="111" y="195"/>
                  </a:cubicBezTo>
                  <a:cubicBezTo>
                    <a:pt x="103" y="195"/>
                    <a:pt x="97" y="201"/>
                    <a:pt x="97" y="209"/>
                  </a:cubicBezTo>
                  <a:cubicBezTo>
                    <a:pt x="97" y="262"/>
                    <a:pt x="97" y="262"/>
                    <a:pt x="97" y="262"/>
                  </a:cubicBezTo>
                  <a:cubicBezTo>
                    <a:pt x="97" y="270"/>
                    <a:pt x="103" y="276"/>
                    <a:pt x="110" y="276"/>
                  </a:cubicBezTo>
                  <a:cubicBezTo>
                    <a:pt x="164" y="276"/>
                    <a:pt x="164" y="276"/>
                    <a:pt x="164" y="276"/>
                  </a:cubicBezTo>
                  <a:cubicBezTo>
                    <a:pt x="172" y="276"/>
                    <a:pt x="178" y="270"/>
                    <a:pt x="178" y="262"/>
                  </a:cubicBezTo>
                  <a:cubicBezTo>
                    <a:pt x="178" y="223"/>
                    <a:pt x="178" y="223"/>
                    <a:pt x="178" y="223"/>
                  </a:cubicBezTo>
                  <a:cubicBezTo>
                    <a:pt x="178" y="202"/>
                    <a:pt x="194" y="186"/>
                    <a:pt x="215" y="186"/>
                  </a:cubicBezTo>
                  <a:cubicBezTo>
                    <a:pt x="218" y="186"/>
                    <a:pt x="227" y="188"/>
                    <a:pt x="232" y="188"/>
                  </a:cubicBezTo>
                  <a:cubicBezTo>
                    <a:pt x="258" y="188"/>
                    <a:pt x="280" y="166"/>
                    <a:pt x="280" y="140"/>
                  </a:cubicBezTo>
                  <a:cubicBezTo>
                    <a:pt x="280" y="127"/>
                    <a:pt x="275" y="115"/>
                    <a:pt x="266" y="107"/>
                  </a:cubicBezTo>
                  <a:cubicBezTo>
                    <a:pt x="258" y="98"/>
                    <a:pt x="246" y="93"/>
                    <a:pt x="233" y="93"/>
                  </a:cubicBezTo>
                </a:path>
              </a:pathLst>
            </a:custGeom>
            <a:solidFill>
              <a:srgbClr val="E200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1" name="Freeform 7"/>
            <p:cNvSpPr>
              <a:spLocks noEditPoints="1"/>
            </p:cNvSpPr>
            <p:nvPr userDrawn="1"/>
          </p:nvSpPr>
          <p:spPr bwMode="auto">
            <a:xfrm>
              <a:off x="4870" y="286"/>
              <a:ext cx="439" cy="64"/>
            </a:xfrm>
            <a:custGeom>
              <a:avLst/>
              <a:gdLst>
                <a:gd name="T0" fmla="*/ 150 w 708"/>
                <a:gd name="T1" fmla="*/ 0 h 103"/>
                <a:gd name="T2" fmla="*/ 88 w 708"/>
                <a:gd name="T3" fmla="*/ 59 h 103"/>
                <a:gd name="T4" fmla="*/ 26 w 708"/>
                <a:gd name="T5" fmla="*/ 0 h 103"/>
                <a:gd name="T6" fmla="*/ 0 w 708"/>
                <a:gd name="T7" fmla="*/ 24 h 103"/>
                <a:gd name="T8" fmla="*/ 88 w 708"/>
                <a:gd name="T9" fmla="*/ 103 h 103"/>
                <a:gd name="T10" fmla="*/ 176 w 708"/>
                <a:gd name="T11" fmla="*/ 24 h 103"/>
                <a:gd name="T12" fmla="*/ 150 w 708"/>
                <a:gd name="T13" fmla="*/ 0 h 103"/>
                <a:gd name="T14" fmla="*/ 554 w 708"/>
                <a:gd name="T15" fmla="*/ 0 h 103"/>
                <a:gd name="T16" fmla="*/ 473 w 708"/>
                <a:gd name="T17" fmla="*/ 8 h 103"/>
                <a:gd name="T18" fmla="*/ 473 w 708"/>
                <a:gd name="T19" fmla="*/ 94 h 103"/>
                <a:gd name="T20" fmla="*/ 554 w 708"/>
                <a:gd name="T21" fmla="*/ 102 h 103"/>
                <a:gd name="T22" fmla="*/ 635 w 708"/>
                <a:gd name="T23" fmla="*/ 94 h 103"/>
                <a:gd name="T24" fmla="*/ 635 w 708"/>
                <a:gd name="T25" fmla="*/ 65 h 103"/>
                <a:gd name="T26" fmla="*/ 554 w 708"/>
                <a:gd name="T27" fmla="*/ 72 h 103"/>
                <a:gd name="T28" fmla="*/ 508 w 708"/>
                <a:gd name="T29" fmla="*/ 68 h 103"/>
                <a:gd name="T30" fmla="*/ 508 w 708"/>
                <a:gd name="T31" fmla="*/ 34 h 103"/>
                <a:gd name="T32" fmla="*/ 554 w 708"/>
                <a:gd name="T33" fmla="*/ 30 h 103"/>
                <a:gd name="T34" fmla="*/ 635 w 708"/>
                <a:gd name="T35" fmla="*/ 37 h 103"/>
                <a:gd name="T36" fmla="*/ 635 w 708"/>
                <a:gd name="T37" fmla="*/ 8 h 103"/>
                <a:gd name="T38" fmla="*/ 554 w 708"/>
                <a:gd name="T39" fmla="*/ 0 h 103"/>
                <a:gd name="T40" fmla="*/ 434 w 708"/>
                <a:gd name="T41" fmla="*/ 2 h 103"/>
                <a:gd name="T42" fmla="*/ 400 w 708"/>
                <a:gd name="T43" fmla="*/ 2 h 103"/>
                <a:gd name="T44" fmla="*/ 400 w 708"/>
                <a:gd name="T45" fmla="*/ 63 h 103"/>
                <a:gd name="T46" fmla="*/ 336 w 708"/>
                <a:gd name="T47" fmla="*/ 24 h 103"/>
                <a:gd name="T48" fmla="*/ 274 w 708"/>
                <a:gd name="T49" fmla="*/ 2 h 103"/>
                <a:gd name="T50" fmla="*/ 274 w 708"/>
                <a:gd name="T51" fmla="*/ 100 h 103"/>
                <a:gd name="T52" fmla="*/ 309 w 708"/>
                <a:gd name="T53" fmla="*/ 100 h 103"/>
                <a:gd name="T54" fmla="*/ 309 w 708"/>
                <a:gd name="T55" fmla="*/ 48 h 103"/>
                <a:gd name="T56" fmla="*/ 336 w 708"/>
                <a:gd name="T57" fmla="*/ 60 h 103"/>
                <a:gd name="T58" fmla="*/ 400 w 708"/>
                <a:gd name="T59" fmla="*/ 100 h 103"/>
                <a:gd name="T60" fmla="*/ 434 w 708"/>
                <a:gd name="T61" fmla="*/ 100 h 103"/>
                <a:gd name="T62" fmla="*/ 434 w 708"/>
                <a:gd name="T63" fmla="*/ 2 h 103"/>
                <a:gd name="T64" fmla="*/ 708 w 708"/>
                <a:gd name="T65" fmla="*/ 2 h 103"/>
                <a:gd name="T66" fmla="*/ 673 w 708"/>
                <a:gd name="T67" fmla="*/ 2 h 103"/>
                <a:gd name="T68" fmla="*/ 673 w 708"/>
                <a:gd name="T69" fmla="*/ 100 h 103"/>
                <a:gd name="T70" fmla="*/ 708 w 708"/>
                <a:gd name="T71" fmla="*/ 100 h 103"/>
                <a:gd name="T72" fmla="*/ 708 w 708"/>
                <a:gd name="T73" fmla="*/ 2 h 103"/>
                <a:gd name="T74" fmla="*/ 235 w 708"/>
                <a:gd name="T75" fmla="*/ 2 h 103"/>
                <a:gd name="T76" fmla="*/ 199 w 708"/>
                <a:gd name="T77" fmla="*/ 2 h 103"/>
                <a:gd name="T78" fmla="*/ 199 w 708"/>
                <a:gd name="T79" fmla="*/ 100 h 103"/>
                <a:gd name="T80" fmla="*/ 235 w 708"/>
                <a:gd name="T81" fmla="*/ 100 h 103"/>
                <a:gd name="T82" fmla="*/ 235 w 708"/>
                <a:gd name="T83" fmla="*/ 2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08" h="103">
                  <a:moveTo>
                    <a:pt x="150" y="0"/>
                  </a:moveTo>
                  <a:cubicBezTo>
                    <a:pt x="150" y="0"/>
                    <a:pt x="96" y="52"/>
                    <a:pt x="88" y="59"/>
                  </a:cubicBezTo>
                  <a:cubicBezTo>
                    <a:pt x="80" y="52"/>
                    <a:pt x="26" y="0"/>
                    <a:pt x="26" y="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176" y="24"/>
                    <a:pt x="176" y="24"/>
                    <a:pt x="176" y="24"/>
                  </a:cubicBezTo>
                  <a:lnTo>
                    <a:pt x="150" y="0"/>
                  </a:lnTo>
                  <a:close/>
                  <a:moveTo>
                    <a:pt x="554" y="0"/>
                  </a:moveTo>
                  <a:cubicBezTo>
                    <a:pt x="504" y="0"/>
                    <a:pt x="473" y="8"/>
                    <a:pt x="473" y="8"/>
                  </a:cubicBezTo>
                  <a:cubicBezTo>
                    <a:pt x="473" y="94"/>
                    <a:pt x="473" y="94"/>
                    <a:pt x="473" y="94"/>
                  </a:cubicBezTo>
                  <a:cubicBezTo>
                    <a:pt x="473" y="94"/>
                    <a:pt x="505" y="102"/>
                    <a:pt x="554" y="102"/>
                  </a:cubicBezTo>
                  <a:cubicBezTo>
                    <a:pt x="603" y="102"/>
                    <a:pt x="635" y="94"/>
                    <a:pt x="635" y="94"/>
                  </a:cubicBezTo>
                  <a:cubicBezTo>
                    <a:pt x="635" y="65"/>
                    <a:pt x="635" y="65"/>
                    <a:pt x="635" y="65"/>
                  </a:cubicBezTo>
                  <a:cubicBezTo>
                    <a:pt x="635" y="65"/>
                    <a:pt x="600" y="72"/>
                    <a:pt x="554" y="72"/>
                  </a:cubicBezTo>
                  <a:cubicBezTo>
                    <a:pt x="531" y="72"/>
                    <a:pt x="516" y="69"/>
                    <a:pt x="508" y="68"/>
                  </a:cubicBezTo>
                  <a:cubicBezTo>
                    <a:pt x="508" y="61"/>
                    <a:pt x="508" y="41"/>
                    <a:pt x="508" y="34"/>
                  </a:cubicBezTo>
                  <a:cubicBezTo>
                    <a:pt x="517" y="33"/>
                    <a:pt x="532" y="30"/>
                    <a:pt x="554" y="30"/>
                  </a:cubicBezTo>
                  <a:cubicBezTo>
                    <a:pt x="600" y="30"/>
                    <a:pt x="635" y="37"/>
                    <a:pt x="635" y="37"/>
                  </a:cubicBezTo>
                  <a:cubicBezTo>
                    <a:pt x="635" y="8"/>
                    <a:pt x="635" y="8"/>
                    <a:pt x="635" y="8"/>
                  </a:cubicBezTo>
                  <a:cubicBezTo>
                    <a:pt x="635" y="8"/>
                    <a:pt x="603" y="0"/>
                    <a:pt x="554" y="0"/>
                  </a:cubicBezTo>
                  <a:moveTo>
                    <a:pt x="434" y="2"/>
                  </a:moveTo>
                  <a:cubicBezTo>
                    <a:pt x="400" y="2"/>
                    <a:pt x="400" y="2"/>
                    <a:pt x="400" y="2"/>
                  </a:cubicBezTo>
                  <a:cubicBezTo>
                    <a:pt x="400" y="63"/>
                    <a:pt x="400" y="63"/>
                    <a:pt x="400" y="63"/>
                  </a:cubicBezTo>
                  <a:cubicBezTo>
                    <a:pt x="400" y="63"/>
                    <a:pt x="374" y="44"/>
                    <a:pt x="336" y="24"/>
                  </a:cubicBezTo>
                  <a:cubicBezTo>
                    <a:pt x="303" y="7"/>
                    <a:pt x="274" y="2"/>
                    <a:pt x="274" y="2"/>
                  </a:cubicBezTo>
                  <a:cubicBezTo>
                    <a:pt x="274" y="100"/>
                    <a:pt x="274" y="100"/>
                    <a:pt x="274" y="100"/>
                  </a:cubicBezTo>
                  <a:cubicBezTo>
                    <a:pt x="309" y="100"/>
                    <a:pt x="309" y="100"/>
                    <a:pt x="309" y="100"/>
                  </a:cubicBezTo>
                  <a:cubicBezTo>
                    <a:pt x="309" y="48"/>
                    <a:pt x="309" y="48"/>
                    <a:pt x="309" y="48"/>
                  </a:cubicBezTo>
                  <a:cubicBezTo>
                    <a:pt x="317" y="51"/>
                    <a:pt x="326" y="54"/>
                    <a:pt x="336" y="60"/>
                  </a:cubicBezTo>
                  <a:cubicBezTo>
                    <a:pt x="374" y="79"/>
                    <a:pt x="400" y="100"/>
                    <a:pt x="400" y="100"/>
                  </a:cubicBezTo>
                  <a:cubicBezTo>
                    <a:pt x="434" y="100"/>
                    <a:pt x="434" y="100"/>
                    <a:pt x="434" y="100"/>
                  </a:cubicBezTo>
                  <a:lnTo>
                    <a:pt x="434" y="2"/>
                  </a:lnTo>
                  <a:close/>
                  <a:moveTo>
                    <a:pt x="708" y="2"/>
                  </a:moveTo>
                  <a:cubicBezTo>
                    <a:pt x="673" y="2"/>
                    <a:pt x="673" y="2"/>
                    <a:pt x="673" y="2"/>
                  </a:cubicBezTo>
                  <a:cubicBezTo>
                    <a:pt x="673" y="100"/>
                    <a:pt x="673" y="100"/>
                    <a:pt x="673" y="100"/>
                  </a:cubicBezTo>
                  <a:cubicBezTo>
                    <a:pt x="708" y="100"/>
                    <a:pt x="708" y="100"/>
                    <a:pt x="708" y="100"/>
                  </a:cubicBezTo>
                  <a:lnTo>
                    <a:pt x="708" y="2"/>
                  </a:lnTo>
                  <a:close/>
                  <a:moveTo>
                    <a:pt x="235" y="2"/>
                  </a:moveTo>
                  <a:cubicBezTo>
                    <a:pt x="199" y="2"/>
                    <a:pt x="199" y="2"/>
                    <a:pt x="199" y="2"/>
                  </a:cubicBezTo>
                  <a:cubicBezTo>
                    <a:pt x="199" y="100"/>
                    <a:pt x="199" y="100"/>
                    <a:pt x="199" y="100"/>
                  </a:cubicBezTo>
                  <a:cubicBezTo>
                    <a:pt x="235" y="100"/>
                    <a:pt x="235" y="100"/>
                    <a:pt x="235" y="100"/>
                  </a:cubicBezTo>
                  <a:lnTo>
                    <a:pt x="235" y="2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2" name="Freeform 8"/>
            <p:cNvSpPr>
              <a:spLocks/>
            </p:cNvSpPr>
            <p:nvPr userDrawn="1"/>
          </p:nvSpPr>
          <p:spPr bwMode="auto">
            <a:xfrm>
              <a:off x="5179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3" name="Freeform 9"/>
            <p:cNvSpPr>
              <a:spLocks/>
            </p:cNvSpPr>
            <p:nvPr userDrawn="1"/>
          </p:nvSpPr>
          <p:spPr bwMode="auto">
            <a:xfrm>
              <a:off x="5200" y="371"/>
              <a:ext cx="24" cy="26"/>
            </a:xfrm>
            <a:custGeom>
              <a:avLst/>
              <a:gdLst>
                <a:gd name="T0" fmla="*/ 39 w 39"/>
                <a:gd name="T1" fmla="*/ 0 h 43"/>
                <a:gd name="T2" fmla="*/ 31 w 39"/>
                <a:gd name="T3" fmla="*/ 0 h 43"/>
                <a:gd name="T4" fmla="*/ 31 w 39"/>
                <a:gd name="T5" fmla="*/ 26 h 43"/>
                <a:gd name="T6" fmla="*/ 31 w 39"/>
                <a:gd name="T7" fmla="*/ 30 h 43"/>
                <a:gd name="T8" fmla="*/ 31 w 39"/>
                <a:gd name="T9" fmla="*/ 30 h 43"/>
                <a:gd name="T10" fmla="*/ 28 w 39"/>
                <a:gd name="T11" fmla="*/ 26 h 43"/>
                <a:gd name="T12" fmla="*/ 10 w 39"/>
                <a:gd name="T13" fmla="*/ 0 h 43"/>
                <a:gd name="T14" fmla="*/ 0 w 39"/>
                <a:gd name="T15" fmla="*/ 0 h 43"/>
                <a:gd name="T16" fmla="*/ 0 w 39"/>
                <a:gd name="T17" fmla="*/ 43 h 43"/>
                <a:gd name="T18" fmla="*/ 9 w 39"/>
                <a:gd name="T19" fmla="*/ 43 h 43"/>
                <a:gd name="T20" fmla="*/ 9 w 39"/>
                <a:gd name="T21" fmla="*/ 16 h 43"/>
                <a:gd name="T22" fmla="*/ 8 w 39"/>
                <a:gd name="T23" fmla="*/ 11 h 43"/>
                <a:gd name="T24" fmla="*/ 8 w 39"/>
                <a:gd name="T25" fmla="*/ 11 h 43"/>
                <a:gd name="T26" fmla="*/ 12 w 39"/>
                <a:gd name="T27" fmla="*/ 15 h 43"/>
                <a:gd name="T28" fmla="*/ 31 w 39"/>
                <a:gd name="T29" fmla="*/ 43 h 43"/>
                <a:gd name="T30" fmla="*/ 39 w 39"/>
                <a:gd name="T31" fmla="*/ 43 h 43"/>
                <a:gd name="T32" fmla="*/ 39 w 39"/>
                <a:gd name="T33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9" h="43">
                  <a:moveTo>
                    <a:pt x="39" y="0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31" y="28"/>
                    <a:pt x="31" y="30"/>
                    <a:pt x="31" y="30"/>
                  </a:cubicBezTo>
                  <a:cubicBezTo>
                    <a:pt x="31" y="30"/>
                    <a:pt x="31" y="30"/>
                    <a:pt x="31" y="30"/>
                  </a:cubicBezTo>
                  <a:cubicBezTo>
                    <a:pt x="31" y="30"/>
                    <a:pt x="30" y="28"/>
                    <a:pt x="28" y="26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3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10" y="13"/>
                    <a:pt x="12" y="15"/>
                  </a:cubicBezTo>
                  <a:cubicBezTo>
                    <a:pt x="31" y="43"/>
                    <a:pt x="31" y="43"/>
                    <a:pt x="31" y="43"/>
                  </a:cubicBezTo>
                  <a:cubicBezTo>
                    <a:pt x="39" y="43"/>
                    <a:pt x="39" y="43"/>
                    <a:pt x="39" y="43"/>
                  </a:cubicBezTo>
                  <a:lnTo>
                    <a:pt x="39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4" name="Freeform 10"/>
            <p:cNvSpPr>
              <a:spLocks/>
            </p:cNvSpPr>
            <p:nvPr userDrawn="1"/>
          </p:nvSpPr>
          <p:spPr bwMode="auto">
            <a:xfrm>
              <a:off x="5231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6 w 16"/>
                <a:gd name="T11" fmla="*/ 22 h 26"/>
                <a:gd name="T12" fmla="*/ 6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6 w 16"/>
                <a:gd name="T19" fmla="*/ 11 h 26"/>
                <a:gd name="T20" fmla="*/ 6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6" y="22"/>
                  </a:lnTo>
                  <a:lnTo>
                    <a:pt x="6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6" y="11"/>
                  </a:lnTo>
                  <a:lnTo>
                    <a:pt x="6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5" name="Freeform 11"/>
            <p:cNvSpPr>
              <a:spLocks noEditPoints="1"/>
            </p:cNvSpPr>
            <p:nvPr userDrawn="1"/>
          </p:nvSpPr>
          <p:spPr bwMode="auto">
            <a:xfrm>
              <a:off x="5253" y="371"/>
              <a:ext cx="21" cy="26"/>
            </a:xfrm>
            <a:custGeom>
              <a:avLst/>
              <a:gdLst>
                <a:gd name="T0" fmla="*/ 14 w 35"/>
                <a:gd name="T1" fmla="*/ 0 h 43"/>
                <a:gd name="T2" fmla="*/ 0 w 35"/>
                <a:gd name="T3" fmla="*/ 2 h 43"/>
                <a:gd name="T4" fmla="*/ 0 w 35"/>
                <a:gd name="T5" fmla="*/ 43 h 43"/>
                <a:gd name="T6" fmla="*/ 9 w 35"/>
                <a:gd name="T7" fmla="*/ 43 h 43"/>
                <a:gd name="T8" fmla="*/ 9 w 35"/>
                <a:gd name="T9" fmla="*/ 23 h 43"/>
                <a:gd name="T10" fmla="*/ 9 w 35"/>
                <a:gd name="T11" fmla="*/ 23 h 43"/>
                <a:gd name="T12" fmla="*/ 24 w 35"/>
                <a:gd name="T13" fmla="*/ 43 h 43"/>
                <a:gd name="T14" fmla="*/ 35 w 35"/>
                <a:gd name="T15" fmla="*/ 43 h 43"/>
                <a:gd name="T16" fmla="*/ 19 w 35"/>
                <a:gd name="T17" fmla="*/ 24 h 43"/>
                <a:gd name="T18" fmla="*/ 19 w 35"/>
                <a:gd name="T19" fmla="*/ 24 h 43"/>
                <a:gd name="T20" fmla="*/ 33 w 35"/>
                <a:gd name="T21" fmla="*/ 13 h 43"/>
                <a:gd name="T22" fmla="*/ 14 w 35"/>
                <a:gd name="T23" fmla="*/ 0 h 43"/>
                <a:gd name="T24" fmla="*/ 13 w 35"/>
                <a:gd name="T25" fmla="*/ 22 h 43"/>
                <a:gd name="T26" fmla="*/ 9 w 35"/>
                <a:gd name="T27" fmla="*/ 22 h 43"/>
                <a:gd name="T28" fmla="*/ 9 w 35"/>
                <a:gd name="T29" fmla="*/ 5 h 43"/>
                <a:gd name="T30" fmla="*/ 14 w 35"/>
                <a:gd name="T31" fmla="*/ 4 h 43"/>
                <a:gd name="T32" fmla="*/ 24 w 35"/>
                <a:gd name="T33" fmla="*/ 13 h 43"/>
                <a:gd name="T34" fmla="*/ 13 w 35"/>
                <a:gd name="T35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" h="43">
                  <a:moveTo>
                    <a:pt x="14" y="0"/>
                  </a:moveTo>
                  <a:cubicBezTo>
                    <a:pt x="8" y="0"/>
                    <a:pt x="3" y="1"/>
                    <a:pt x="0" y="2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9" y="43"/>
                    <a:pt x="9" y="43"/>
                    <a:pt x="9" y="4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35" y="43"/>
                    <a:pt x="35" y="43"/>
                    <a:pt x="35" y="43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19" y="24"/>
                    <a:pt x="19" y="24"/>
                    <a:pt x="19" y="24"/>
                  </a:cubicBezTo>
                  <a:cubicBezTo>
                    <a:pt x="28" y="23"/>
                    <a:pt x="33" y="19"/>
                    <a:pt x="33" y="13"/>
                  </a:cubicBezTo>
                  <a:cubicBezTo>
                    <a:pt x="33" y="5"/>
                    <a:pt x="27" y="0"/>
                    <a:pt x="14" y="0"/>
                  </a:cubicBezTo>
                  <a:moveTo>
                    <a:pt x="13" y="22"/>
                  </a:moveTo>
                  <a:cubicBezTo>
                    <a:pt x="11" y="22"/>
                    <a:pt x="10" y="22"/>
                    <a:pt x="9" y="2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2" y="4"/>
                    <a:pt x="14" y="4"/>
                  </a:cubicBezTo>
                  <a:cubicBezTo>
                    <a:pt x="21" y="4"/>
                    <a:pt x="24" y="7"/>
                    <a:pt x="24" y="13"/>
                  </a:cubicBezTo>
                  <a:cubicBezTo>
                    <a:pt x="24" y="19"/>
                    <a:pt x="20" y="22"/>
                    <a:pt x="13" y="22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6" name="Freeform 12"/>
            <p:cNvSpPr>
              <a:spLocks/>
            </p:cNvSpPr>
            <p:nvPr userDrawn="1"/>
          </p:nvSpPr>
          <p:spPr bwMode="auto">
            <a:xfrm>
              <a:off x="5278" y="371"/>
              <a:ext cx="23" cy="26"/>
            </a:xfrm>
            <a:custGeom>
              <a:avLst/>
              <a:gdLst>
                <a:gd name="T0" fmla="*/ 23 w 37"/>
                <a:gd name="T1" fmla="*/ 0 h 43"/>
                <a:gd name="T2" fmla="*/ 0 w 37"/>
                <a:gd name="T3" fmla="*/ 21 h 43"/>
                <a:gd name="T4" fmla="*/ 23 w 37"/>
                <a:gd name="T5" fmla="*/ 43 h 43"/>
                <a:gd name="T6" fmla="*/ 37 w 37"/>
                <a:gd name="T7" fmla="*/ 41 h 43"/>
                <a:gd name="T8" fmla="*/ 37 w 37"/>
                <a:gd name="T9" fmla="*/ 18 h 43"/>
                <a:gd name="T10" fmla="*/ 20 w 37"/>
                <a:gd name="T11" fmla="*/ 18 h 43"/>
                <a:gd name="T12" fmla="*/ 20 w 37"/>
                <a:gd name="T13" fmla="*/ 23 h 43"/>
                <a:gd name="T14" fmla="*/ 27 w 37"/>
                <a:gd name="T15" fmla="*/ 23 h 43"/>
                <a:gd name="T16" fmla="*/ 27 w 37"/>
                <a:gd name="T17" fmla="*/ 37 h 43"/>
                <a:gd name="T18" fmla="*/ 22 w 37"/>
                <a:gd name="T19" fmla="*/ 38 h 43"/>
                <a:gd name="T20" fmla="*/ 9 w 37"/>
                <a:gd name="T21" fmla="*/ 22 h 43"/>
                <a:gd name="T22" fmla="*/ 24 w 37"/>
                <a:gd name="T23" fmla="*/ 5 h 43"/>
                <a:gd name="T24" fmla="*/ 33 w 37"/>
                <a:gd name="T25" fmla="*/ 7 h 43"/>
                <a:gd name="T26" fmla="*/ 36 w 37"/>
                <a:gd name="T27" fmla="*/ 2 h 43"/>
                <a:gd name="T28" fmla="*/ 23 w 37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" h="43">
                  <a:moveTo>
                    <a:pt x="23" y="0"/>
                  </a:moveTo>
                  <a:cubicBezTo>
                    <a:pt x="9" y="0"/>
                    <a:pt x="0" y="8"/>
                    <a:pt x="0" y="21"/>
                  </a:cubicBezTo>
                  <a:cubicBezTo>
                    <a:pt x="0" y="35"/>
                    <a:pt x="9" y="43"/>
                    <a:pt x="23" y="43"/>
                  </a:cubicBezTo>
                  <a:cubicBezTo>
                    <a:pt x="30" y="43"/>
                    <a:pt x="33" y="42"/>
                    <a:pt x="37" y="41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20" y="18"/>
                    <a:pt x="20" y="18"/>
                    <a:pt x="20" y="18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7" y="37"/>
                    <a:pt x="25" y="38"/>
                    <a:pt x="22" y="38"/>
                  </a:cubicBezTo>
                  <a:cubicBezTo>
                    <a:pt x="15" y="38"/>
                    <a:pt x="9" y="32"/>
                    <a:pt x="9" y="22"/>
                  </a:cubicBezTo>
                  <a:cubicBezTo>
                    <a:pt x="9" y="10"/>
                    <a:pt x="15" y="5"/>
                    <a:pt x="24" y="5"/>
                  </a:cubicBezTo>
                  <a:cubicBezTo>
                    <a:pt x="28" y="5"/>
                    <a:pt x="31" y="6"/>
                    <a:pt x="33" y="7"/>
                  </a:cubicBezTo>
                  <a:cubicBezTo>
                    <a:pt x="36" y="2"/>
                    <a:pt x="36" y="2"/>
                    <a:pt x="36" y="2"/>
                  </a:cubicBezTo>
                  <a:cubicBezTo>
                    <a:pt x="33" y="1"/>
                    <a:pt x="29" y="0"/>
                    <a:pt x="23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7" name="Rectangle 13"/>
            <p:cNvSpPr>
              <a:spLocks noChangeArrowheads="1"/>
            </p:cNvSpPr>
            <p:nvPr userDrawn="1"/>
          </p:nvSpPr>
          <p:spPr bwMode="auto">
            <a:xfrm>
              <a:off x="5307" y="371"/>
              <a:ext cx="7" cy="26"/>
            </a:xfrm>
            <a:prstGeom prst="rect">
              <a:avLst/>
            </a:pr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8" name="Freeform 14"/>
            <p:cNvSpPr>
              <a:spLocks/>
            </p:cNvSpPr>
            <p:nvPr userDrawn="1"/>
          </p:nvSpPr>
          <p:spPr bwMode="auto">
            <a:xfrm>
              <a:off x="5320" y="371"/>
              <a:ext cx="16" cy="26"/>
            </a:xfrm>
            <a:custGeom>
              <a:avLst/>
              <a:gdLst>
                <a:gd name="T0" fmla="*/ 16 w 16"/>
                <a:gd name="T1" fmla="*/ 0 h 26"/>
                <a:gd name="T2" fmla="*/ 0 w 16"/>
                <a:gd name="T3" fmla="*/ 0 h 26"/>
                <a:gd name="T4" fmla="*/ 0 w 16"/>
                <a:gd name="T5" fmla="*/ 26 h 26"/>
                <a:gd name="T6" fmla="*/ 16 w 16"/>
                <a:gd name="T7" fmla="*/ 26 h 26"/>
                <a:gd name="T8" fmla="*/ 16 w 16"/>
                <a:gd name="T9" fmla="*/ 22 h 26"/>
                <a:gd name="T10" fmla="*/ 7 w 16"/>
                <a:gd name="T11" fmla="*/ 22 h 26"/>
                <a:gd name="T12" fmla="*/ 7 w 16"/>
                <a:gd name="T13" fmla="*/ 14 h 26"/>
                <a:gd name="T14" fmla="*/ 15 w 16"/>
                <a:gd name="T15" fmla="*/ 14 h 26"/>
                <a:gd name="T16" fmla="*/ 15 w 16"/>
                <a:gd name="T17" fmla="*/ 11 h 26"/>
                <a:gd name="T18" fmla="*/ 7 w 16"/>
                <a:gd name="T19" fmla="*/ 11 h 26"/>
                <a:gd name="T20" fmla="*/ 7 w 16"/>
                <a:gd name="T21" fmla="*/ 3 h 26"/>
                <a:gd name="T22" fmla="*/ 16 w 16"/>
                <a:gd name="T23" fmla="*/ 3 h 26"/>
                <a:gd name="T24" fmla="*/ 16 w 16"/>
                <a:gd name="T2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6" h="26">
                  <a:moveTo>
                    <a:pt x="16" y="0"/>
                  </a:moveTo>
                  <a:lnTo>
                    <a:pt x="0" y="0"/>
                  </a:lnTo>
                  <a:lnTo>
                    <a:pt x="0" y="26"/>
                  </a:lnTo>
                  <a:lnTo>
                    <a:pt x="16" y="26"/>
                  </a:lnTo>
                  <a:lnTo>
                    <a:pt x="16" y="22"/>
                  </a:lnTo>
                  <a:lnTo>
                    <a:pt x="7" y="22"/>
                  </a:lnTo>
                  <a:lnTo>
                    <a:pt x="7" y="14"/>
                  </a:lnTo>
                  <a:lnTo>
                    <a:pt x="15" y="14"/>
                  </a:lnTo>
                  <a:lnTo>
                    <a:pt x="15" y="11"/>
                  </a:lnTo>
                  <a:lnTo>
                    <a:pt x="7" y="11"/>
                  </a:lnTo>
                  <a:lnTo>
                    <a:pt x="7" y="3"/>
                  </a:lnTo>
                  <a:lnTo>
                    <a:pt x="16" y="3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  <p:sp>
          <p:nvSpPr>
            <p:cNvPr id="19" name="Freeform 15"/>
            <p:cNvSpPr>
              <a:spLocks/>
            </p:cNvSpPr>
            <p:nvPr userDrawn="1"/>
          </p:nvSpPr>
          <p:spPr bwMode="auto">
            <a:xfrm>
              <a:off x="5340" y="371"/>
              <a:ext cx="19" cy="26"/>
            </a:xfrm>
            <a:custGeom>
              <a:avLst/>
              <a:gdLst>
                <a:gd name="T0" fmla="*/ 16 w 30"/>
                <a:gd name="T1" fmla="*/ 0 h 43"/>
                <a:gd name="T2" fmla="*/ 0 w 30"/>
                <a:gd name="T3" fmla="*/ 12 h 43"/>
                <a:gd name="T4" fmla="*/ 11 w 30"/>
                <a:gd name="T5" fmla="*/ 24 h 43"/>
                <a:gd name="T6" fmla="*/ 19 w 30"/>
                <a:gd name="T7" fmla="*/ 31 h 43"/>
                <a:gd name="T8" fmla="*/ 11 w 30"/>
                <a:gd name="T9" fmla="*/ 37 h 43"/>
                <a:gd name="T10" fmla="*/ 2 w 30"/>
                <a:gd name="T11" fmla="*/ 35 h 43"/>
                <a:gd name="T12" fmla="*/ 0 w 30"/>
                <a:gd name="T13" fmla="*/ 41 h 43"/>
                <a:gd name="T14" fmla="*/ 13 w 30"/>
                <a:gd name="T15" fmla="*/ 43 h 43"/>
                <a:gd name="T16" fmla="*/ 30 w 30"/>
                <a:gd name="T17" fmla="*/ 30 h 43"/>
                <a:gd name="T18" fmla="*/ 18 w 30"/>
                <a:gd name="T19" fmla="*/ 18 h 43"/>
                <a:gd name="T20" fmla="*/ 10 w 30"/>
                <a:gd name="T21" fmla="*/ 11 h 43"/>
                <a:gd name="T22" fmla="*/ 17 w 30"/>
                <a:gd name="T23" fmla="*/ 5 h 43"/>
                <a:gd name="T24" fmla="*/ 25 w 30"/>
                <a:gd name="T25" fmla="*/ 7 h 43"/>
                <a:gd name="T26" fmla="*/ 28 w 30"/>
                <a:gd name="T27" fmla="*/ 2 h 43"/>
                <a:gd name="T28" fmla="*/ 16 w 30"/>
                <a:gd name="T29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" h="43">
                  <a:moveTo>
                    <a:pt x="16" y="0"/>
                  </a:moveTo>
                  <a:cubicBezTo>
                    <a:pt x="6" y="0"/>
                    <a:pt x="0" y="6"/>
                    <a:pt x="0" y="12"/>
                  </a:cubicBezTo>
                  <a:cubicBezTo>
                    <a:pt x="0" y="16"/>
                    <a:pt x="3" y="21"/>
                    <a:pt x="11" y="24"/>
                  </a:cubicBezTo>
                  <a:cubicBezTo>
                    <a:pt x="17" y="26"/>
                    <a:pt x="19" y="28"/>
                    <a:pt x="19" y="31"/>
                  </a:cubicBezTo>
                  <a:cubicBezTo>
                    <a:pt x="19" y="35"/>
                    <a:pt x="16" y="37"/>
                    <a:pt x="11" y="37"/>
                  </a:cubicBezTo>
                  <a:cubicBezTo>
                    <a:pt x="7" y="37"/>
                    <a:pt x="4" y="36"/>
                    <a:pt x="2" y="35"/>
                  </a:cubicBezTo>
                  <a:cubicBezTo>
                    <a:pt x="0" y="41"/>
                    <a:pt x="0" y="41"/>
                    <a:pt x="0" y="41"/>
                  </a:cubicBezTo>
                  <a:cubicBezTo>
                    <a:pt x="3" y="42"/>
                    <a:pt x="7" y="43"/>
                    <a:pt x="13" y="43"/>
                  </a:cubicBezTo>
                  <a:cubicBezTo>
                    <a:pt x="23" y="43"/>
                    <a:pt x="30" y="38"/>
                    <a:pt x="30" y="30"/>
                  </a:cubicBezTo>
                  <a:cubicBezTo>
                    <a:pt x="30" y="26"/>
                    <a:pt x="28" y="22"/>
                    <a:pt x="18" y="18"/>
                  </a:cubicBezTo>
                  <a:cubicBezTo>
                    <a:pt x="13" y="17"/>
                    <a:pt x="10" y="15"/>
                    <a:pt x="10" y="11"/>
                  </a:cubicBezTo>
                  <a:cubicBezTo>
                    <a:pt x="10" y="7"/>
                    <a:pt x="13" y="5"/>
                    <a:pt x="17" y="5"/>
                  </a:cubicBezTo>
                  <a:cubicBezTo>
                    <a:pt x="21" y="5"/>
                    <a:pt x="24" y="6"/>
                    <a:pt x="25" y="7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5" y="1"/>
                    <a:pt x="21" y="0"/>
                    <a:pt x="16" y="0"/>
                  </a:cubicBezTo>
                </a:path>
              </a:pathLst>
            </a:custGeom>
            <a:solidFill>
              <a:srgbClr val="004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r-FR" sz="1800"/>
            </a:p>
          </p:txBody>
        </p:sp>
      </p:grpSp>
      <p:pic>
        <p:nvPicPr>
          <p:cNvPr id="22" name="Image 2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01" y="721357"/>
            <a:ext cx="11709399" cy="873835"/>
          </a:xfrm>
          <a:prstGeom prst="rect">
            <a:avLst/>
          </a:prstGeom>
        </p:spPr>
      </p:pic>
      <p:sp>
        <p:nvSpPr>
          <p:cNvPr id="20" name="ZoneTexte 19"/>
          <p:cNvSpPr txBox="1"/>
          <p:nvPr userDrawn="1"/>
        </p:nvSpPr>
        <p:spPr>
          <a:xfrm>
            <a:off x="465667" y="431801"/>
            <a:ext cx="2997200" cy="1692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r-FR" sz="1100" b="1" kern="1200" cap="all" dirty="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rPr>
              <a:t>CONNECTING OUR ENERGIES!</a:t>
            </a:r>
          </a:p>
        </p:txBody>
      </p:sp>
      <p:sp>
        <p:nvSpPr>
          <p:cNvPr id="23" name="ZoneTexte 22"/>
          <p:cNvSpPr txBox="1"/>
          <p:nvPr userDrawn="1"/>
        </p:nvSpPr>
        <p:spPr>
          <a:xfrm>
            <a:off x="1663701" y="3149761"/>
            <a:ext cx="905510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500" b="1" dirty="0">
                <a:latin typeface="Vinci Sans" pitchFamily="50" charset="0"/>
              </a:rPr>
              <a:t>THANK YOU FOR YOUR ATTENTION!</a:t>
            </a:r>
            <a:endParaRPr lang="fr-FR" sz="3500" b="1" cap="none" baseline="0" dirty="0">
              <a:latin typeface="Vinci Sans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726779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9C98C2-CBA4-438A-A219-195AB65C0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CA79049-880D-4B1A-9D2A-285219F26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A3B22D7-F62A-42D3-A467-CA1590DED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8A3B55C-8682-485A-B39D-DF6DCF62D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FAB512-402A-4328-B633-EB3B26669D92}" type="slidenum">
              <a:rPr lang="en-US" altLang="en-US"/>
              <a:pPr/>
              <a:t>‹N°›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35031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13" Type="http://schemas.openxmlformats.org/officeDocument/2006/relationships/slideLayout" Target="../slideLayouts/slideLayout66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12" Type="http://schemas.openxmlformats.org/officeDocument/2006/relationships/slideLayout" Target="../slideLayouts/slideLayout65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55.xml"/><Relationship Id="rId16" Type="http://schemas.openxmlformats.org/officeDocument/2006/relationships/slideLayout" Target="../slideLayouts/slideLayout69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11" Type="http://schemas.openxmlformats.org/officeDocument/2006/relationships/slideLayout" Target="../slideLayouts/slideLayout64.xml"/><Relationship Id="rId5" Type="http://schemas.openxmlformats.org/officeDocument/2006/relationships/slideLayout" Target="../slideLayouts/slideLayout58.xml"/><Relationship Id="rId1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3.xml"/><Relationship Id="rId4" Type="http://schemas.openxmlformats.org/officeDocument/2006/relationships/slideLayout" Target="../slideLayouts/slideLayout57.xml"/><Relationship Id="rId9" Type="http://schemas.openxmlformats.org/officeDocument/2006/relationships/slideLayout" Target="../slideLayouts/slideLayout62.xml"/><Relationship Id="rId14" Type="http://schemas.openxmlformats.org/officeDocument/2006/relationships/slideLayout" Target="../slideLayouts/slideLayout6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17" Type="http://schemas.openxmlformats.org/officeDocument/2006/relationships/theme" Target="../theme/theme6.xml"/><Relationship Id="rId2" Type="http://schemas.openxmlformats.org/officeDocument/2006/relationships/slideLayout" Target="../slideLayouts/slideLayout71.xml"/><Relationship Id="rId16" Type="http://schemas.openxmlformats.org/officeDocument/2006/relationships/slideLayout" Target="../slideLayouts/slideLayout85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slideLayout" Target="../slideLayouts/slideLayout83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921218" y="6499226"/>
            <a:ext cx="1095023" cy="25844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F283433-FF43-4075-8186-97EA1B3E0DAE}" type="datetime1">
              <a:rPr lang="fr-FR" smtClean="0"/>
              <a:t>29/06/2023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71251" y="6593417"/>
            <a:ext cx="440267" cy="1428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82600" y="6499225"/>
            <a:ext cx="11228917" cy="0"/>
          </a:xfrm>
          <a:prstGeom prst="line">
            <a:avLst/>
          </a:prstGeom>
          <a:ln w="9525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82600" y="1163637"/>
            <a:ext cx="11228917" cy="0"/>
          </a:xfrm>
          <a:prstGeom prst="line">
            <a:avLst/>
          </a:prstGeom>
          <a:ln w="25400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4853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6" r:id="rId12"/>
    <p:sldLayoutId id="2147483677" r:id="rId13"/>
    <p:sldLayoutId id="2147483678" r:id="rId14"/>
    <p:sldLayoutId id="2147483679" r:id="rId15"/>
    <p:sldLayoutId id="2147483680" r:id="rId16"/>
  </p:sldLayoutIdLst>
  <p:hf hd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355600" indent="-1444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2138" indent="-127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754063" indent="-93663" algn="l" defTabSz="9144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762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200"/>
        </a:spcAft>
        <a:buFont typeface="Arial" panose="020B0604020202020204" pitchFamily="34" charset="0"/>
        <a:buNone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21433" y="5988852"/>
            <a:ext cx="1084380" cy="523810"/>
          </a:xfrm>
          <a:prstGeom prst="rect">
            <a:avLst/>
          </a:prstGeom>
        </p:spPr>
      </p:pic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921218" y="6499226"/>
            <a:ext cx="1095023" cy="25844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fld id="{E24BBA17-AF55-44ED-8455-D07B8064F803}" type="datetime1">
              <a:rPr lang="fr-FR" smtClean="0"/>
              <a:pPr/>
              <a:t>29/06/2023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71251" y="6593417"/>
            <a:ext cx="440267" cy="1428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800">
                <a:solidFill>
                  <a:schemeClr val="bg1"/>
                </a:solidFill>
                <a:latin typeface="Vinci Sans" pitchFamily="50" charset="0"/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82600" y="6499225"/>
            <a:ext cx="11228917" cy="0"/>
          </a:xfrm>
          <a:prstGeom prst="line">
            <a:avLst/>
          </a:prstGeom>
          <a:ln w="9525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82600" y="1163637"/>
            <a:ext cx="11228917" cy="0"/>
          </a:xfrm>
          <a:prstGeom prst="line">
            <a:avLst/>
          </a:prstGeom>
          <a:ln w="25400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space réservé du titre 1"/>
          <p:cNvSpPr>
            <a:spLocks noGrp="1"/>
          </p:cNvSpPr>
          <p:nvPr>
            <p:ph type="title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28" name="Espace réservé du texte 2"/>
          <p:cNvSpPr>
            <a:spLocks noGrp="1"/>
          </p:cNvSpPr>
          <p:nvPr>
            <p:ph type="body" idx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35044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</p:sldLayoutIdLst>
  <p:hf hd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Vinci Sans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bg1"/>
          </a:solidFill>
          <a:latin typeface="Vinci Sans" pitchFamily="50" charset="0"/>
          <a:ea typeface="+mn-ea"/>
          <a:cs typeface="+mn-cs"/>
        </a:defRPr>
      </a:lvl1pPr>
      <a:lvl2pPr marL="355600" indent="-1444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inci Sans" pitchFamily="50" charset="0"/>
          <a:ea typeface="+mn-ea"/>
          <a:cs typeface="+mn-cs"/>
        </a:defRPr>
      </a:lvl2pPr>
      <a:lvl3pPr marL="592138" indent="-127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-"/>
        <a:defRPr sz="1600" kern="1200">
          <a:solidFill>
            <a:schemeClr val="bg1"/>
          </a:solidFill>
          <a:latin typeface="Vinci Sans" pitchFamily="50" charset="0"/>
          <a:ea typeface="+mn-ea"/>
          <a:cs typeface="+mn-cs"/>
        </a:defRPr>
      </a:lvl3pPr>
      <a:lvl4pPr marL="754063" indent="-93663" algn="l" defTabSz="9144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Vinci Sans" pitchFamily="50" charset="0"/>
          <a:ea typeface="+mn-ea"/>
          <a:cs typeface="+mn-cs"/>
        </a:defRPr>
      </a:lvl4pPr>
      <a:lvl5pPr marL="762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200"/>
        </a:spcAft>
        <a:buFont typeface="Arial" panose="020B0604020202020204" pitchFamily="34" charset="0"/>
        <a:buNone/>
        <a:defRPr sz="1100" kern="1200">
          <a:solidFill>
            <a:schemeClr val="bg1"/>
          </a:solidFill>
          <a:latin typeface="Vinci Sans" pitchFamily="50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921218" y="6499226"/>
            <a:ext cx="1095023" cy="25844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F283433-FF43-4075-8186-97EA1B3E0DAE}" type="datetime1">
              <a:rPr lang="fr-FR" smtClean="0"/>
              <a:t>29/06/2023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71251" y="6593417"/>
            <a:ext cx="440267" cy="1428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82600" y="6499225"/>
            <a:ext cx="11228917" cy="0"/>
          </a:xfrm>
          <a:prstGeom prst="line">
            <a:avLst/>
          </a:prstGeom>
          <a:ln w="9525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82600" y="1163637"/>
            <a:ext cx="11228917" cy="0"/>
          </a:xfrm>
          <a:prstGeom prst="line">
            <a:avLst/>
          </a:prstGeom>
          <a:ln w="25400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68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</p:sldLayoutIdLst>
  <p:hf hd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355600" indent="-1444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2138" indent="-127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754063" indent="-93663" algn="l" defTabSz="9144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762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200"/>
        </a:spcAft>
        <a:buFont typeface="Arial" panose="020B0604020202020204" pitchFamily="34" charset="0"/>
        <a:buNone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921218" y="6499226"/>
            <a:ext cx="1095023" cy="25844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F283433-FF43-4075-8186-97EA1B3E0DAE}" type="datetime1">
              <a:rPr lang="fr-FR" smtClean="0"/>
              <a:t>29/06/2023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71251" y="6593417"/>
            <a:ext cx="440267" cy="1428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82600" y="6499225"/>
            <a:ext cx="11228917" cy="0"/>
          </a:xfrm>
          <a:prstGeom prst="line">
            <a:avLst/>
          </a:prstGeom>
          <a:ln w="9525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82600" y="1163637"/>
            <a:ext cx="11228917" cy="0"/>
          </a:xfrm>
          <a:prstGeom prst="line">
            <a:avLst/>
          </a:prstGeom>
          <a:ln w="25400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37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720" r:id="rId16"/>
  </p:sldLayoutIdLst>
  <p:hf hd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355600" indent="-1444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2138" indent="-127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754063" indent="-93663" algn="l" defTabSz="9144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762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200"/>
        </a:spcAft>
        <a:buFont typeface="Arial" panose="020B0604020202020204" pitchFamily="34" charset="0"/>
        <a:buNone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921218" y="6499226"/>
            <a:ext cx="1095023" cy="25844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F283433-FF43-4075-8186-97EA1B3E0DAE}" type="datetime1">
              <a:rPr lang="fr-FR" smtClean="0"/>
              <a:t>29/06/2023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71251" y="6593417"/>
            <a:ext cx="440267" cy="1428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82600" y="6499225"/>
            <a:ext cx="11228917" cy="0"/>
          </a:xfrm>
          <a:prstGeom prst="line">
            <a:avLst/>
          </a:prstGeom>
          <a:ln w="9525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82600" y="1163637"/>
            <a:ext cx="11228917" cy="0"/>
          </a:xfrm>
          <a:prstGeom prst="line">
            <a:avLst/>
          </a:prstGeom>
          <a:ln w="25400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296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  <p:sldLayoutId id="2147483734" r:id="rId13"/>
    <p:sldLayoutId id="2147483735" r:id="rId14"/>
    <p:sldLayoutId id="2147483736" r:id="rId15"/>
    <p:sldLayoutId id="2147483737" r:id="rId16"/>
  </p:sldLayoutIdLst>
  <p:hf hd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355600" indent="-1444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2138" indent="-127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754063" indent="-93663" algn="l" defTabSz="9144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762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200"/>
        </a:spcAft>
        <a:buFont typeface="Arial" panose="020B0604020202020204" pitchFamily="34" charset="0"/>
        <a:buNone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921218" y="6499226"/>
            <a:ext cx="1095023" cy="25844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F283433-FF43-4075-8186-97EA1B3E0DAE}" type="datetime1">
              <a:rPr lang="fr-FR" smtClean="0"/>
              <a:t>29/06/2023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71251" y="6593417"/>
            <a:ext cx="440267" cy="1428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82600" y="6499225"/>
            <a:ext cx="11228917" cy="0"/>
          </a:xfrm>
          <a:prstGeom prst="line">
            <a:avLst/>
          </a:prstGeom>
          <a:ln w="9525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82600" y="1163637"/>
            <a:ext cx="11228917" cy="0"/>
          </a:xfrm>
          <a:prstGeom prst="line">
            <a:avLst/>
          </a:prstGeom>
          <a:ln w="25400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6208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</p:sldLayoutIdLst>
  <p:hf hd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355600" indent="-1444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2138" indent="-127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754063" indent="-93663" algn="l" defTabSz="9144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762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200"/>
        </a:spcAft>
        <a:buFont typeface="Arial" panose="020B0604020202020204" pitchFamily="34" charset="0"/>
        <a:buNone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197" y="431013"/>
            <a:ext cx="8920483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/>
          <a:p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 of the </a:t>
            </a:r>
            <a:r>
              <a:rPr lang="fr-FR" dirty="0" err="1"/>
              <a:t>title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9800" y="1701804"/>
            <a:ext cx="10287001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fr-FR" dirty="0"/>
              <a:t>Click to </a:t>
            </a:r>
            <a:r>
              <a:rPr lang="fr-FR" dirty="0" err="1"/>
              <a:t>modify</a:t>
            </a:r>
            <a:r>
              <a:rPr lang="fr-FR" dirty="0"/>
              <a:t> the styles of the </a:t>
            </a:r>
            <a:r>
              <a:rPr lang="fr-FR" dirty="0" err="1"/>
              <a:t>text</a:t>
            </a:r>
            <a:r>
              <a:rPr lang="fr-FR" dirty="0"/>
              <a:t> of the </a:t>
            </a:r>
            <a:r>
              <a:rPr lang="fr-FR" dirty="0" err="1"/>
              <a:t>mask</a:t>
            </a:r>
            <a:endParaRPr lang="fr-FR" dirty="0"/>
          </a:p>
          <a:p>
            <a:pPr lvl="1"/>
            <a:r>
              <a:rPr lang="fr-FR" dirty="0"/>
              <a:t>Second </a:t>
            </a:r>
            <a:r>
              <a:rPr lang="fr-FR" dirty="0" err="1"/>
              <a:t>level</a:t>
            </a:r>
            <a:endParaRPr lang="fr-FR" dirty="0"/>
          </a:p>
          <a:p>
            <a:pPr lvl="2"/>
            <a:r>
              <a:rPr lang="fr-FR" dirty="0" err="1"/>
              <a:t>Third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3"/>
            <a:r>
              <a:rPr lang="fr-FR" dirty="0" err="1"/>
              <a:t>Fourth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  <a:p>
            <a:pPr lvl="4"/>
            <a:r>
              <a:rPr lang="fr-FR" dirty="0" err="1"/>
              <a:t>Fifth</a:t>
            </a:r>
            <a:r>
              <a:rPr lang="fr-FR" dirty="0"/>
              <a:t> </a:t>
            </a:r>
            <a:r>
              <a:rPr lang="fr-FR" dirty="0" err="1"/>
              <a:t>level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921218" y="6499226"/>
            <a:ext cx="1095023" cy="258445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1F283433-FF43-4075-8186-97EA1B3E0DAE}" type="datetime1">
              <a:rPr lang="fr-FR" smtClean="0"/>
              <a:t>29/06/2023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82600" y="6593416"/>
            <a:ext cx="6343651" cy="155048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r>
              <a:rPr lang="fr-FR"/>
              <a:t>Title of Presentation  |  00/00/0000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1271251" y="6593417"/>
            <a:ext cx="440267" cy="142875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fld id="{9ECC784C-FA46-46E7-BF66-C6CA501BF2AB}" type="slidenum">
              <a:rPr lang="fr-FR" smtClean="0"/>
              <a:pPr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82600" y="6499225"/>
            <a:ext cx="11228917" cy="0"/>
          </a:xfrm>
          <a:prstGeom prst="line">
            <a:avLst/>
          </a:prstGeom>
          <a:ln w="9525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>
            <a:off x="482600" y="1163637"/>
            <a:ext cx="11228917" cy="0"/>
          </a:xfrm>
          <a:prstGeom prst="line">
            <a:avLst/>
          </a:prstGeom>
          <a:ln w="25400">
            <a:solidFill>
              <a:srgbClr val="ECECE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0395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767" r:id="rId12"/>
    <p:sldLayoutId id="2147483768" r:id="rId13"/>
    <p:sldLayoutId id="2147483769" r:id="rId14"/>
    <p:sldLayoutId id="2147483770" r:id="rId15"/>
    <p:sldLayoutId id="2147483771" r:id="rId16"/>
  </p:sldLayoutIdLst>
  <p:hf hd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None/>
        <a:defRPr sz="1800" kern="1200">
          <a:solidFill>
            <a:schemeClr val="bg1"/>
          </a:solidFill>
          <a:latin typeface="+mn-lt"/>
          <a:ea typeface="+mn-ea"/>
          <a:cs typeface="+mn-cs"/>
        </a:defRPr>
      </a:lvl1pPr>
      <a:lvl2pPr marL="355600" indent="-14446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92138" indent="-127000" algn="l" defTabSz="914400" rtl="0" eaLnBrk="1" latinLnBrk="0" hangingPunct="1">
        <a:lnSpc>
          <a:spcPct val="90000"/>
        </a:lnSpc>
        <a:spcBef>
          <a:spcPts val="0"/>
        </a:spcBef>
        <a:spcAft>
          <a:spcPts val="800"/>
        </a:spcAft>
        <a:buFont typeface="Arial" panose="020B0604020202020204" pitchFamily="34" charset="0"/>
        <a:buChar char="-"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754063" indent="-93663" algn="l" defTabSz="914400" rtl="0" eaLnBrk="1" latinLnBrk="0" hangingPunct="1">
        <a:lnSpc>
          <a:spcPct val="90000"/>
        </a:lnSpc>
        <a:spcBef>
          <a:spcPts val="0"/>
        </a:spcBef>
        <a:spcAft>
          <a:spcPts val="400"/>
        </a:spcAft>
        <a:buFont typeface="Arial" panose="020B0604020202020204" pitchFamily="34" charset="0"/>
        <a:buChar char="-"/>
        <a:defRPr sz="1300" kern="1200">
          <a:solidFill>
            <a:schemeClr val="bg1"/>
          </a:solidFill>
          <a:latin typeface="+mn-lt"/>
          <a:ea typeface="+mn-ea"/>
          <a:cs typeface="+mn-cs"/>
        </a:defRPr>
      </a:lvl4pPr>
      <a:lvl5pPr marL="762000" indent="0" algn="l" defTabSz="914400" rtl="0" eaLnBrk="1" latinLnBrk="0" hangingPunct="1">
        <a:lnSpc>
          <a:spcPct val="90000"/>
        </a:lnSpc>
        <a:spcBef>
          <a:spcPts val="0"/>
        </a:spcBef>
        <a:spcAft>
          <a:spcPts val="200"/>
        </a:spcAft>
        <a:buFont typeface="Arial" panose="020B0604020202020204" pitchFamily="34" charset="0"/>
        <a:buNone/>
        <a:defRPr sz="11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../OneDrive%20-%20VINCI%20Energies/Pr&#233;sentation%20Autochim%20.mp4" TargetMode="External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11.png"/><Relationship Id="rId7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slide" Target="slide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1.png"/><Relationship Id="rId7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9.png"/><Relationship Id="rId5" Type="http://schemas.microsoft.com/office/2007/relationships/hdphoto" Target="../media/hdphoto1.wdp"/><Relationship Id="rId4" Type="http://schemas.openxmlformats.org/officeDocument/2006/relationships/image" Target="../media/image4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7" Type="http://schemas.openxmlformats.org/officeDocument/2006/relationships/image" Target="../media/image6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6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4.xml"/><Relationship Id="rId4" Type="http://schemas.openxmlformats.org/officeDocument/2006/relationships/image" Target="../media/image7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48.xml"/><Relationship Id="rId5" Type="http://schemas.openxmlformats.org/officeDocument/2006/relationships/image" Target="../media/image11.png"/><Relationship Id="rId4" Type="http://schemas.openxmlformats.org/officeDocument/2006/relationships/image" Target="../media/image7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80.xml"/><Relationship Id="rId5" Type="http://schemas.openxmlformats.org/officeDocument/2006/relationships/image" Target="../media/image11.png"/><Relationship Id="rId4" Type="http://schemas.openxmlformats.org/officeDocument/2006/relationships/image" Target="../media/image8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3FkFo_8c9M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0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9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gif"/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96.xml"/><Relationship Id="rId5" Type="http://schemas.openxmlformats.org/officeDocument/2006/relationships/image" Target="../media/image11.png"/><Relationship Id="rId4" Type="http://schemas.openxmlformats.org/officeDocument/2006/relationships/image" Target="../media/image8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2252666" y="6139776"/>
            <a:ext cx="7560000" cy="279400"/>
          </a:xfrm>
        </p:spPr>
        <p:txBody>
          <a:bodyPr/>
          <a:lstStyle/>
          <a:p>
            <a:pPr marL="0" lvl="1" indent="0">
              <a:spcAft>
                <a:spcPts val="800"/>
              </a:spcAft>
              <a:buNone/>
            </a:pPr>
            <a:r>
              <a:rPr lang="fr-FR" sz="1200" b="1" dirty="0">
                <a:solidFill>
                  <a:srgbClr val="2A603C"/>
                </a:solidFill>
              </a:rPr>
              <a:t>autochim</a:t>
            </a:r>
            <a:r>
              <a:rPr lang="fr-FR" sz="1200" dirty="0"/>
              <a:t> – The Safety Concept</a:t>
            </a:r>
            <a:endParaRPr lang="fr-FR" sz="1200" dirty="0">
              <a:latin typeface="Vinci Sans" pitchFamily="50" charset="0"/>
            </a:endParaRPr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36596" t="-96" r="39377" b="203"/>
          <a:stretch/>
        </p:blipFill>
        <p:spPr>
          <a:xfrm>
            <a:off x="2028827" y="1497758"/>
            <a:ext cx="1641707" cy="42648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10660" r="65561"/>
          <a:stretch/>
        </p:blipFill>
        <p:spPr>
          <a:xfrm>
            <a:off x="3670534" y="1497758"/>
            <a:ext cx="1639511" cy="4264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/>
          <a:srcRect l="21728" r="54494"/>
          <a:stretch/>
        </p:blipFill>
        <p:spPr>
          <a:xfrm>
            <a:off x="5301675" y="1497758"/>
            <a:ext cx="1631416" cy="4264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0" name="Picture 2" descr="23_Assainissemen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3" r="43307"/>
          <a:stretch/>
        </p:blipFill>
        <p:spPr bwMode="auto">
          <a:xfrm>
            <a:off x="6933365" y="1497758"/>
            <a:ext cx="1623047" cy="42648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7"/>
          <a:srcRect l="39061" r="37224"/>
          <a:stretch/>
        </p:blipFill>
        <p:spPr>
          <a:xfrm>
            <a:off x="8556411" y="1497760"/>
            <a:ext cx="1619250" cy="42648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5" name="Rectangle 14"/>
          <p:cNvSpPr/>
          <p:nvPr/>
        </p:nvSpPr>
        <p:spPr>
          <a:xfrm>
            <a:off x="2016338" y="2750130"/>
            <a:ext cx="8146835" cy="1756563"/>
          </a:xfrm>
          <a:prstGeom prst="rect">
            <a:avLst/>
          </a:prstGeom>
          <a:solidFill>
            <a:schemeClr val="bg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B9B9B"/>
              </a:solidFill>
              <a:latin typeface="Arial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1185761" y="2914037"/>
            <a:ext cx="9863244" cy="20826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Aft>
                <a:spcPts val="1600"/>
              </a:spcAft>
              <a:tabLst>
                <a:tab pos="7704000" algn="r"/>
              </a:tabLst>
            </a:pPr>
            <a:r>
              <a:rPr lang="fr-FR" sz="3200" b="1" dirty="0">
                <a:solidFill>
                  <a:srgbClr val="000000"/>
                </a:solidFill>
              </a:rPr>
              <a:t>Protéger les Hommes, sécuriser les sites industriels et optimiser leurs process via une instrumentation adaptée.</a:t>
            </a:r>
          </a:p>
          <a:p>
            <a:pPr algn="ctr">
              <a:lnSpc>
                <a:spcPct val="90000"/>
              </a:lnSpc>
              <a:spcAft>
                <a:spcPts val="1600"/>
              </a:spcAft>
              <a:tabLst>
                <a:tab pos="7704000" algn="r"/>
              </a:tabLst>
            </a:pPr>
            <a:r>
              <a:rPr lang="fr-FR" sz="3200" b="1" cap="all" dirty="0">
                <a:solidFill>
                  <a:srgbClr val="000000"/>
                </a:solidFill>
                <a:latin typeface="Vinci Sans" pitchFamily="50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7107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3"/>
          </p:nvPr>
        </p:nvSpPr>
        <p:spPr>
          <a:xfrm>
            <a:off x="2252666" y="6139776"/>
            <a:ext cx="7560000" cy="279400"/>
          </a:xfrm>
        </p:spPr>
        <p:txBody>
          <a:bodyPr/>
          <a:lstStyle/>
          <a:p>
            <a:pPr marL="0" lvl="1" indent="0">
              <a:spcAft>
                <a:spcPts val="800"/>
              </a:spcAft>
              <a:buNone/>
            </a:pPr>
            <a:r>
              <a:rPr lang="fr-FR" sz="1200" b="1" dirty="0">
                <a:solidFill>
                  <a:srgbClr val="2A603C"/>
                </a:solidFill>
              </a:rPr>
              <a:t>autochim</a:t>
            </a:r>
            <a:r>
              <a:rPr lang="fr-FR" sz="1200" dirty="0"/>
              <a:t> – The Safety Concept</a:t>
            </a:r>
            <a:endParaRPr lang="fr-FR" sz="1200" dirty="0">
              <a:latin typeface="Vinci Sans" pitchFamily="50" charset="0"/>
            </a:endParaRPr>
          </a:p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3"/>
          <a:srcRect l="36596" t="-96" r="39377" b="203"/>
          <a:stretch/>
        </p:blipFill>
        <p:spPr>
          <a:xfrm>
            <a:off x="2028827" y="1497760"/>
            <a:ext cx="1641707" cy="426486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4"/>
          <a:srcRect l="10660" r="65561"/>
          <a:stretch/>
        </p:blipFill>
        <p:spPr>
          <a:xfrm>
            <a:off x="3670534" y="1497758"/>
            <a:ext cx="1639511" cy="4264868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 rotWithShape="1">
          <a:blip r:embed="rId5"/>
          <a:srcRect l="21728" r="54494"/>
          <a:stretch/>
        </p:blipFill>
        <p:spPr>
          <a:xfrm>
            <a:off x="5301675" y="1497758"/>
            <a:ext cx="1631416" cy="4264868"/>
          </a:xfrm>
          <a:prstGeom prst="rect">
            <a:avLst/>
          </a:prstGeom>
        </p:spPr>
      </p:pic>
      <p:pic>
        <p:nvPicPr>
          <p:cNvPr id="2050" name="Picture 2" descr="23_Assainissement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923" r="43307"/>
          <a:stretch/>
        </p:blipFill>
        <p:spPr bwMode="auto">
          <a:xfrm>
            <a:off x="6933365" y="1497758"/>
            <a:ext cx="1623047" cy="4264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7"/>
          <a:srcRect l="39061" r="37224"/>
          <a:stretch/>
        </p:blipFill>
        <p:spPr>
          <a:xfrm>
            <a:off x="8556411" y="1497760"/>
            <a:ext cx="1619250" cy="4264867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2028827" y="3434562"/>
            <a:ext cx="8146835" cy="391260"/>
          </a:xfrm>
          <a:prstGeom prst="rect">
            <a:avLst/>
          </a:prstGeom>
          <a:solidFill>
            <a:schemeClr val="bg2">
              <a:alpha val="5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B9B9B"/>
              </a:solidFill>
              <a:latin typeface="Arial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3489218" y="3445496"/>
            <a:ext cx="6074248" cy="433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Aft>
                <a:spcPts val="1600"/>
              </a:spcAft>
              <a:tabLst>
                <a:tab pos="7704000" algn="r"/>
              </a:tabLst>
            </a:pPr>
            <a:r>
              <a:rPr lang="fr-FR" sz="2400" b="1" cap="all" dirty="0">
                <a:solidFill>
                  <a:srgbClr val="000000"/>
                </a:solidFill>
                <a:latin typeface="Vinci Sans" pitchFamily="50" charset="0"/>
                <a:hlinkClick r:id="rId8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Présentation générale d’AUTOCHIM</a:t>
            </a:r>
            <a:r>
              <a:rPr lang="fr-FR" sz="2400" b="1" cap="all" dirty="0">
                <a:solidFill>
                  <a:srgbClr val="000000"/>
                </a:solidFill>
                <a:latin typeface="Vinci Sans" pitchFamily="50" charset="0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0848322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CHIFFRES CLES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939801" y="1701805"/>
            <a:ext cx="1507835" cy="330195"/>
          </a:xfrm>
        </p:spPr>
        <p:txBody>
          <a:bodyPr/>
          <a:lstStyle/>
          <a:p>
            <a:pPr marL="211137" lvl="1" indent="0">
              <a:buNone/>
            </a:pPr>
            <a:r>
              <a:rPr lang="fr-FR" sz="2800" dirty="0">
                <a:latin typeface="Vinci Serif" panose="02000000000000000000" pitchFamily="50" charset="0"/>
              </a:rPr>
              <a:t>1981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3</a:t>
            </a:fld>
            <a:endParaRPr lang="fr-FR">
              <a:solidFill>
                <a:srgbClr val="9B9B9B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A510A01-727A-4572-B60B-B96679D6401B}"/>
              </a:ext>
            </a:extLst>
          </p:cNvPr>
          <p:cNvSpPr txBox="1"/>
          <p:nvPr/>
        </p:nvSpPr>
        <p:spPr>
          <a:xfrm>
            <a:off x="2863273" y="1647279"/>
            <a:ext cx="3553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Vinci Serif" panose="02000000000000000000" pitchFamily="50" charset="0"/>
              </a:rPr>
              <a:t>Création d’AUTOCHIM…</a:t>
            </a:r>
            <a:endParaRPr lang="en-US" sz="2800" dirty="0">
              <a:latin typeface="Vinci Serif" panose="02000000000000000000" pitchFamily="50" charset="0"/>
            </a:endParaRP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981C5A34-E128-4E7C-A521-20C7E4791DEF}"/>
              </a:ext>
            </a:extLst>
          </p:cNvPr>
          <p:cNvSpPr txBox="1">
            <a:spLocks/>
          </p:cNvSpPr>
          <p:nvPr/>
        </p:nvSpPr>
        <p:spPr>
          <a:xfrm>
            <a:off x="939801" y="2697958"/>
            <a:ext cx="1507835" cy="3301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1pPr>
            <a:lvl2pPr marL="355600" indent="-1444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defRPr>
            </a:lvl2pPr>
            <a:lvl3pPr marL="592138" indent="-127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defRPr sz="16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3pPr>
            <a:lvl4pPr marL="754063" indent="-936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-"/>
              <a:defRPr sz="13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4pPr>
            <a:lvl5pPr marL="76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137" lvl="1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2011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930BBDE7-9F44-440D-B2AB-E90B65B99433}"/>
              </a:ext>
            </a:extLst>
          </p:cNvPr>
          <p:cNvSpPr txBox="1"/>
          <p:nvPr/>
        </p:nvSpPr>
        <p:spPr>
          <a:xfrm>
            <a:off x="2863273" y="2643432"/>
            <a:ext cx="46278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Vinci Serif" panose="02000000000000000000" pitchFamily="50" charset="0"/>
              </a:rPr>
              <a:t>Intégration dans le groupe Vinci…</a:t>
            </a:r>
            <a:endParaRPr lang="en-US" sz="2800" dirty="0">
              <a:latin typeface="Vinci Serif" panose="02000000000000000000" pitchFamily="50" charset="0"/>
            </a:endParaRPr>
          </a:p>
        </p:txBody>
      </p:sp>
      <p:sp>
        <p:nvSpPr>
          <p:cNvPr id="10" name="Espace réservé du contenu 3">
            <a:extLst>
              <a:ext uri="{FF2B5EF4-FFF2-40B4-BE49-F238E27FC236}">
                <a16:creationId xmlns:a16="http://schemas.microsoft.com/office/drawing/2014/main" id="{97D701CF-1A8A-4442-A15C-C7CD3F9DC8F6}"/>
              </a:ext>
            </a:extLst>
          </p:cNvPr>
          <p:cNvSpPr txBox="1">
            <a:spLocks/>
          </p:cNvSpPr>
          <p:nvPr/>
        </p:nvSpPr>
        <p:spPr>
          <a:xfrm>
            <a:off x="939801" y="3884374"/>
            <a:ext cx="1507835" cy="33019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1pPr>
            <a:lvl2pPr marL="355600" indent="-1444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defRPr>
            </a:lvl2pPr>
            <a:lvl3pPr marL="592138" indent="-127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defRPr sz="16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3pPr>
            <a:lvl4pPr marL="754063" indent="-936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-"/>
              <a:defRPr sz="13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4pPr>
            <a:lvl5pPr marL="76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137" lvl="1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2019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C12F5C3-97B0-4762-AEA7-67E5C771A006}"/>
              </a:ext>
            </a:extLst>
          </p:cNvPr>
          <p:cNvSpPr txBox="1"/>
          <p:nvPr/>
        </p:nvSpPr>
        <p:spPr>
          <a:xfrm>
            <a:off x="2863273" y="3829848"/>
            <a:ext cx="67218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Vinci Serif" panose="02000000000000000000" pitchFamily="50" charset="0"/>
              </a:rPr>
              <a:t>Intégration dans le pôle Vinci Energies </a:t>
            </a:r>
            <a:r>
              <a:rPr lang="fr-FR" sz="2800" dirty="0" err="1">
                <a:latin typeface="Vinci Serif" panose="02000000000000000000" pitchFamily="50" charset="0"/>
              </a:rPr>
              <a:t>Oil</a:t>
            </a:r>
            <a:r>
              <a:rPr lang="fr-FR" sz="2800" dirty="0">
                <a:latin typeface="Vinci Serif" panose="02000000000000000000" pitchFamily="50" charset="0"/>
              </a:rPr>
              <a:t> &amp; Gas…</a:t>
            </a:r>
            <a:endParaRPr lang="en-US" sz="2800" dirty="0">
              <a:latin typeface="Vinci Serif" panose="02000000000000000000" pitchFamily="50" charset="0"/>
            </a:endParaRPr>
          </a:p>
        </p:txBody>
      </p: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94535789-EA5D-41C6-99BB-36BBD5FAC4BA}"/>
              </a:ext>
            </a:extLst>
          </p:cNvPr>
          <p:cNvSpPr txBox="1">
            <a:spLocks/>
          </p:cNvSpPr>
          <p:nvPr/>
        </p:nvSpPr>
        <p:spPr>
          <a:xfrm>
            <a:off x="838201" y="4999203"/>
            <a:ext cx="5654963" cy="5716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1pPr>
            <a:lvl2pPr marL="355600" indent="-1444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defRPr>
            </a:lvl2pPr>
            <a:lvl3pPr marL="592138" indent="-127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defRPr sz="16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3pPr>
            <a:lvl4pPr marL="754063" indent="-936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-"/>
              <a:defRPr sz="13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4pPr>
            <a:lvl5pPr marL="76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137" lvl="1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35 personnes sur 2 implantations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989BE2-FF00-4578-95D7-57D0FE182283}"/>
              </a:ext>
            </a:extLst>
          </p:cNvPr>
          <p:cNvSpPr txBox="1"/>
          <p:nvPr/>
        </p:nvSpPr>
        <p:spPr>
          <a:xfrm>
            <a:off x="6096000" y="4931069"/>
            <a:ext cx="53789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800" dirty="0">
                <a:latin typeface="Vinci Serif" panose="02000000000000000000" pitchFamily="50" charset="0"/>
              </a:rPr>
              <a:t>Morangis (91) et Salon de Provence (13)</a:t>
            </a:r>
            <a:endParaRPr lang="en-US" sz="2800" dirty="0">
              <a:latin typeface="Vinci Serif" panose="02000000000000000000" pitchFamily="50" charset="0"/>
            </a:endParaRPr>
          </a:p>
        </p:txBody>
      </p:sp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7BB170B6-C02B-4C71-914E-D72CD10F5A1B}"/>
              </a:ext>
            </a:extLst>
          </p:cNvPr>
          <p:cNvSpPr txBox="1">
            <a:spLocks/>
          </p:cNvSpPr>
          <p:nvPr/>
        </p:nvSpPr>
        <p:spPr>
          <a:xfrm>
            <a:off x="3942367" y="5995356"/>
            <a:ext cx="4034806" cy="54453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1pPr>
            <a:lvl2pPr marL="355600" indent="-1444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defRPr>
            </a:lvl2pPr>
            <a:lvl3pPr marL="592138" indent="-127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defRPr sz="16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3pPr>
            <a:lvl4pPr marL="754063" indent="-936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-"/>
              <a:defRPr sz="13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4pPr>
            <a:lvl5pPr marL="76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137" lvl="1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12 M€ de CA en 2022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D82BD1F1-D124-4FC3-83E7-D6E474F7B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354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2" grpId="0"/>
      <p:bldP spid="7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CHIFFRES CLES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4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608870F-FE79-4865-8C8F-AAAFDC4BF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Espace réservé du contenu 15">
            <a:extLst>
              <a:ext uri="{FF2B5EF4-FFF2-40B4-BE49-F238E27FC236}">
                <a16:creationId xmlns:a16="http://schemas.microsoft.com/office/drawing/2014/main" id="{E297C511-63B4-4D9D-B47E-74E4C8E8A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0" name="Espace réservé du contenu 3">
            <a:extLst>
              <a:ext uri="{FF2B5EF4-FFF2-40B4-BE49-F238E27FC236}">
                <a16:creationId xmlns:a16="http://schemas.microsoft.com/office/drawing/2014/main" id="{D9817188-5347-466E-8C8D-D7EB58AE0664}"/>
              </a:ext>
            </a:extLst>
          </p:cNvPr>
          <p:cNvSpPr txBox="1">
            <a:spLocks/>
          </p:cNvSpPr>
          <p:nvPr/>
        </p:nvSpPr>
        <p:spPr>
          <a:xfrm>
            <a:off x="1460494" y="1422368"/>
            <a:ext cx="7946273" cy="44370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1pPr>
            <a:lvl2pPr marL="355600" indent="-1444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defRPr>
            </a:lvl2pPr>
            <a:lvl3pPr marL="592138" indent="-127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defRPr sz="16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3pPr>
            <a:lvl4pPr marL="754063" indent="-936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-"/>
              <a:defRPr sz="13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4pPr>
            <a:lvl5pPr marL="76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11137" lvl="1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Équipe - 35 personnes</a:t>
            </a:r>
          </a:p>
          <a:p>
            <a:pPr marL="211137" lvl="1" indent="0">
              <a:buFont typeface="Arial" panose="020B0604020202020204" pitchFamily="34" charset="0"/>
              <a:buNone/>
            </a:pPr>
            <a:endParaRPr lang="fr-FR" sz="2800" dirty="0">
              <a:latin typeface="Vinci Serif" panose="02000000000000000000" pitchFamily="50" charset="0"/>
            </a:endParaRPr>
          </a:p>
          <a:p>
            <a:pPr marL="465138" lvl="2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Ingénieurs technico-commerciaux</a:t>
            </a:r>
          </a:p>
          <a:p>
            <a:pPr marL="465138" lvl="2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Responsables d’Affaires / Chef de Projets</a:t>
            </a:r>
          </a:p>
          <a:p>
            <a:pPr marL="465138" lvl="2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Bureau d’Études</a:t>
            </a:r>
          </a:p>
          <a:p>
            <a:pPr marL="465138" lvl="2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Service Technique</a:t>
            </a:r>
          </a:p>
          <a:p>
            <a:pPr marL="465138" lvl="2" indent="0">
              <a:buFont typeface="Arial" panose="020B0604020202020204" pitchFamily="34" charset="0"/>
              <a:buNone/>
            </a:pPr>
            <a:r>
              <a:rPr lang="fr-FR" sz="2800" dirty="0">
                <a:latin typeface="Vinci Serif" panose="02000000000000000000" pitchFamily="50" charset="0"/>
              </a:rPr>
              <a:t>Service support et administratif</a:t>
            </a:r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36417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CHIFFRES CLES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5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608870F-FE79-4865-8C8F-AAAFDC4BF1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6F69723E-F51A-419E-B950-6E0A691514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3093" y="882219"/>
            <a:ext cx="5511262" cy="5517358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A6675B9-B504-4162-B551-3AF5AC07B5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29402"/>
            <a:ext cx="6279276" cy="5222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5228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Domaines d’activité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1137" lvl="1" indent="0">
              <a:buNone/>
            </a:pPr>
            <a:r>
              <a:rPr lang="fr-FR" sz="2800" dirty="0">
                <a:latin typeface="Vinci Serif" panose="02000000000000000000" pitchFamily="50" charset="0"/>
              </a:rPr>
              <a:t>Domaines d’activité</a:t>
            </a:r>
          </a:p>
          <a:p>
            <a:pPr marL="211137" lvl="1" indent="0">
              <a:buNone/>
            </a:pPr>
            <a:endParaRPr lang="fr-FR" sz="2800" dirty="0">
              <a:latin typeface="Vinci Serif" panose="02000000000000000000" pitchFamily="50" charset="0"/>
            </a:endParaRPr>
          </a:p>
          <a:p>
            <a:pPr marL="465138" lvl="2" indent="0">
              <a:buNone/>
            </a:pPr>
            <a:r>
              <a:rPr lang="fr-FR" sz="2800" dirty="0">
                <a:latin typeface="Vinci Serif" panose="02000000000000000000" pitchFamily="50" charset="0"/>
              </a:rPr>
              <a:t>Détection Feu &amp; Gaz</a:t>
            </a:r>
          </a:p>
          <a:p>
            <a:pPr marL="465138" lvl="2" indent="0">
              <a:buNone/>
            </a:pPr>
            <a:endParaRPr lang="fr-FR" sz="2800" dirty="0">
              <a:latin typeface="Vinci Serif" panose="02000000000000000000" pitchFamily="50" charset="0"/>
            </a:endParaRPr>
          </a:p>
          <a:p>
            <a:pPr marL="465138" lvl="2" indent="0">
              <a:buNone/>
            </a:pPr>
            <a:r>
              <a:rPr lang="fr-FR" sz="2800" dirty="0">
                <a:latin typeface="Vinci Serif" panose="02000000000000000000" pitchFamily="50" charset="0"/>
              </a:rPr>
              <a:t>Analyse de Gaz et Liquides</a:t>
            </a:r>
          </a:p>
          <a:p>
            <a:pPr marL="465138" lvl="2" indent="0">
              <a:buNone/>
            </a:pPr>
            <a:endParaRPr lang="fr-FR" sz="2800" dirty="0">
              <a:latin typeface="Vinci Serif" panose="02000000000000000000" pitchFamily="50" charset="0"/>
            </a:endParaRPr>
          </a:p>
          <a:p>
            <a:pPr marL="465138" lvl="2" indent="0">
              <a:buNone/>
            </a:pPr>
            <a:r>
              <a:rPr lang="fr-FR" sz="2800" dirty="0">
                <a:latin typeface="Vinci Serif" panose="02000000000000000000" pitchFamily="50" charset="0"/>
              </a:rPr>
              <a:t>Lutte Incendie</a:t>
            </a:r>
          </a:p>
          <a:p>
            <a:pPr marL="465138" lvl="2" indent="0">
              <a:buNone/>
            </a:pPr>
            <a:endParaRPr lang="fr-FR" sz="2800" dirty="0">
              <a:latin typeface="Vinci Serif" panose="02000000000000000000" pitchFamily="50" charset="0"/>
            </a:endParaRPr>
          </a:p>
          <a:p>
            <a:pPr marL="465138" lvl="2" indent="0">
              <a:buNone/>
            </a:pPr>
            <a:r>
              <a:rPr lang="fr-FR" sz="2800" dirty="0">
                <a:latin typeface="Vinci Serif" panose="02000000000000000000" pitchFamily="50" charset="0"/>
              </a:rPr>
              <a:t>Prestation de services</a:t>
            </a:r>
          </a:p>
          <a:p>
            <a:pPr lvl="2"/>
            <a:endParaRPr lang="fr-FR" sz="2800" dirty="0">
              <a:latin typeface="Vinci Serif" panose="02000000000000000000" pitchFamily="50" charset="0"/>
            </a:endParaRPr>
          </a:p>
          <a:p>
            <a:pPr lvl="1"/>
            <a:endParaRPr lang="fr-FR" sz="2800" dirty="0">
              <a:latin typeface="Vinci Serif" panose="02000000000000000000" pitchFamily="50" charset="0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6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877988D9-08A3-457F-91CB-3D25CDE0B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 descr="Une image contenant objet&#10;&#10;Description générée avec un niveau de confiance très élevé">
            <a:extLst>
              <a:ext uri="{FF2B5EF4-FFF2-40B4-BE49-F238E27FC236}">
                <a16:creationId xmlns:a16="http://schemas.microsoft.com/office/drawing/2014/main" id="{37160DDA-A267-4511-9E17-A04A4EBF6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24011">
            <a:off x="4428304" y="544124"/>
            <a:ext cx="3860587" cy="3076405"/>
          </a:xfrm>
          <a:prstGeom prst="rect">
            <a:avLst/>
          </a:prstGeom>
        </p:spPr>
      </p:pic>
      <p:pic>
        <p:nvPicPr>
          <p:cNvPr id="9" name="Image 8" descr="Une image contenant parking, ciel, mètre, extérieur&#10;&#10;Description générée avec un niveau de confiance élevé">
            <a:extLst>
              <a:ext uri="{FF2B5EF4-FFF2-40B4-BE49-F238E27FC236}">
                <a16:creationId xmlns:a16="http://schemas.microsoft.com/office/drawing/2014/main" id="{532FD1AC-DA01-4562-A60B-0E1C19F087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2034" y="1930540"/>
            <a:ext cx="1806344" cy="236852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EA526F60-ACD9-446B-8728-38F4CAA3A3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45862" y="617258"/>
            <a:ext cx="2166830" cy="2160942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3B758AC7-623A-4BD4-AF71-B11EEE6F38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15478" y="2778200"/>
            <a:ext cx="3349355" cy="2239848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EFA91A88-8EB2-4D1D-A5E2-76B9282B19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5258" y="4077570"/>
            <a:ext cx="3481118" cy="2737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7674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19437" y="892549"/>
            <a:ext cx="11228916" cy="5343525"/>
          </a:xfrm>
        </p:spPr>
        <p:txBody>
          <a:bodyPr/>
          <a:lstStyle/>
          <a:p>
            <a:r>
              <a:rPr lang="fr-FR" dirty="0"/>
              <a:t>Détection feu et gaz</a:t>
            </a:r>
          </a:p>
          <a:p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10337800" y="6592889"/>
            <a:ext cx="330200" cy="142875"/>
          </a:xfrm>
        </p:spPr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  <a:latin typeface="Arial"/>
              </a:rPr>
              <a:pPr/>
              <a:t>7</a:t>
            </a:fld>
            <a:endParaRPr lang="fr-FR">
              <a:solidFill>
                <a:srgbClr val="9B9B9B"/>
              </a:solidFill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2882FDB-6E81-42F3-85C7-1F9119AA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C72EBC2-069D-4CB6-9C7F-ABA900DF5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72" y="2004292"/>
            <a:ext cx="5043055" cy="3782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271725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</a:t>
            </a: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939801" y="1701804"/>
            <a:ext cx="3863152" cy="4560451"/>
          </a:xfrm>
        </p:spPr>
        <p:txBody>
          <a:bodyPr/>
          <a:lstStyle/>
          <a:p>
            <a:pPr marL="211137" lvl="1" indent="0">
              <a:buNone/>
            </a:pPr>
            <a:r>
              <a:rPr lang="fr-FR" dirty="0"/>
              <a:t>Gaz</a:t>
            </a:r>
          </a:p>
          <a:p>
            <a:pPr marL="465138" lvl="2" indent="0">
              <a:lnSpc>
                <a:spcPct val="150000"/>
              </a:lnSpc>
              <a:buNone/>
            </a:pPr>
            <a:r>
              <a:rPr lang="fr-FR" dirty="0"/>
              <a:t>Inflammables (CH4, H2, C3H8…)</a:t>
            </a:r>
          </a:p>
          <a:p>
            <a:pPr marL="465138" lvl="2" indent="0">
              <a:lnSpc>
                <a:spcPct val="150000"/>
              </a:lnSpc>
              <a:buNone/>
            </a:pPr>
            <a:r>
              <a:rPr lang="fr-FR" dirty="0"/>
              <a:t>Toxiques (H2S, NH3, CO, Cl2…)</a:t>
            </a:r>
          </a:p>
          <a:p>
            <a:pPr marL="465138" lvl="2" indent="0">
              <a:lnSpc>
                <a:spcPct val="150000"/>
              </a:lnSpc>
              <a:buNone/>
            </a:pPr>
            <a:r>
              <a:rPr lang="fr-FR" dirty="0"/>
              <a:t>Oxygène</a:t>
            </a:r>
          </a:p>
          <a:p>
            <a:pPr marL="465138" lvl="2" indent="0">
              <a:lnSpc>
                <a:spcPct val="150000"/>
              </a:lnSpc>
              <a:buNone/>
            </a:pPr>
            <a:r>
              <a:rPr lang="fr-FR" dirty="0"/>
              <a:t>COV</a:t>
            </a:r>
          </a:p>
          <a:p>
            <a:pPr marL="465138" lvl="2" indent="0">
              <a:lnSpc>
                <a:spcPct val="150000"/>
              </a:lnSpc>
              <a:buNone/>
            </a:pPr>
            <a:r>
              <a:rPr lang="fr-FR" dirty="0"/>
              <a:t>Frigorigène (R134a, R407c, R22…)</a:t>
            </a:r>
          </a:p>
          <a:p>
            <a:pPr marL="465138" lvl="2" indent="0">
              <a:buNone/>
            </a:pPr>
            <a:endParaRPr lang="fr-FR" dirty="0"/>
          </a:p>
          <a:p>
            <a:pPr marL="211137" lvl="1" indent="0">
              <a:buNone/>
            </a:pPr>
            <a:r>
              <a:rPr lang="fr-FR" dirty="0"/>
              <a:t>Flamme</a:t>
            </a:r>
          </a:p>
          <a:p>
            <a:pPr marL="465138" lvl="2" indent="0">
              <a:lnSpc>
                <a:spcPct val="150000"/>
              </a:lnSpc>
              <a:buNone/>
            </a:pPr>
            <a:r>
              <a:rPr lang="fr-FR" dirty="0"/>
              <a:t>Multi IR</a:t>
            </a:r>
          </a:p>
          <a:p>
            <a:pPr marL="465138" lvl="2" indent="0">
              <a:lnSpc>
                <a:spcPct val="150000"/>
              </a:lnSpc>
              <a:buNone/>
            </a:pPr>
            <a:r>
              <a:rPr lang="fr-FR" dirty="0"/>
              <a:t>UV/IR</a:t>
            </a:r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8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94375FE-617D-4417-A93E-0D86AAF9D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67E931FB-4745-40B5-ADFD-2B04E11F1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7278" y="1236462"/>
            <a:ext cx="2158171" cy="2371550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DCD170E4-375F-44D1-98EC-7A407C17EA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4021" y="1635785"/>
            <a:ext cx="1572904" cy="1572904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38F8DBC5-2409-488B-B91B-654C499386BF}"/>
              </a:ext>
            </a:extLst>
          </p:cNvPr>
          <p:cNvSpPr txBox="1"/>
          <p:nvPr/>
        </p:nvSpPr>
        <p:spPr>
          <a:xfrm>
            <a:off x="6585483" y="3427023"/>
            <a:ext cx="12121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latin typeface="Freestyle Script" panose="030804020302050B0404" pitchFamily="66" charset="0"/>
              </a:rPr>
              <a:t>Sentir…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E42944F6-6FF5-4E0C-A40C-730300B83FD4}"/>
              </a:ext>
            </a:extLst>
          </p:cNvPr>
          <p:cNvSpPr txBox="1"/>
          <p:nvPr/>
        </p:nvSpPr>
        <p:spPr>
          <a:xfrm>
            <a:off x="10155457" y="2782669"/>
            <a:ext cx="1115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Freestyle Script" panose="030804020302050B0404" pitchFamily="66" charset="0"/>
              </a:rPr>
              <a:t>Voir…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B7BAA8B-F2EB-4CC5-B0EA-602C1863662E}"/>
              </a:ext>
            </a:extLst>
          </p:cNvPr>
          <p:cNvSpPr txBox="1"/>
          <p:nvPr/>
        </p:nvSpPr>
        <p:spPr>
          <a:xfrm>
            <a:off x="7775449" y="4969612"/>
            <a:ext cx="1516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latin typeface="Freestyle Script" panose="030804020302050B0404" pitchFamily="66" charset="0"/>
              </a:rPr>
              <a:t>Entendre…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74A35B98-4A0B-4A28-B3D4-B748D7C06A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5917" y="3386570"/>
            <a:ext cx="1743607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99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88F45B10-4D76-4F32-8EE9-232033FEAA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9650" y="606400"/>
            <a:ext cx="2155866" cy="2369318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275772" y="1409516"/>
            <a:ext cx="4533901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Détection de gaz ponctuelle</a:t>
            </a:r>
            <a:r>
              <a:rPr lang="fr-FR" altLang="fr-FR" b="1" dirty="0"/>
              <a:t> </a:t>
            </a:r>
          </a:p>
          <a:p>
            <a:pPr marL="268287" lvl="1" indent="0">
              <a:buNone/>
              <a:defRPr/>
            </a:pPr>
            <a:r>
              <a:rPr lang="fr-FR" altLang="fr-FR" dirty="0"/>
              <a:t>Technologies Catalytique / Infrarouge / Electrochimique / Semi conducteur / Photo-acoustique/PID…</a:t>
            </a:r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11137" lvl="1" indent="0">
              <a:buNone/>
            </a:pP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9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2BC8F49F-C35A-47D3-8B61-14E8380B8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3747" y="2542762"/>
            <a:ext cx="3071560" cy="2170569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D67CA02-6102-4D11-AC39-4B12CAFC4E7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410" y="3162553"/>
            <a:ext cx="4174099" cy="3326235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E7905C1-B0E5-4E89-9D0D-90C7BDCF2E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06213" y="3628045"/>
            <a:ext cx="1720963" cy="3139339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30A0472E-B6B8-4CAD-A51C-8BF6CD99C0D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2249" y="1324909"/>
            <a:ext cx="3381669" cy="4437059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4E65D9D-A334-4B4B-85D2-60E831EA0C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8758" y="2662007"/>
            <a:ext cx="1566808" cy="963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424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737DBFA-10F1-4712-AA5B-03020A83A70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42" r="12056"/>
          <a:stretch/>
        </p:blipFill>
        <p:spPr>
          <a:xfrm>
            <a:off x="7413279" y="1060167"/>
            <a:ext cx="3980004" cy="343627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553C4B-8FC8-4A58-8905-1B45AED950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469" y="3713018"/>
            <a:ext cx="5612309" cy="2961640"/>
          </a:xfrm>
          <a:prstGeom prst="rect">
            <a:avLst/>
          </a:prstGeom>
        </p:spPr>
      </p:pic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701803"/>
            <a:ext cx="7715251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Détection DE gaz par barrière laser / IR </a:t>
            </a:r>
            <a:endParaRPr lang="fr-FR" b="1" dirty="0"/>
          </a:p>
          <a:p>
            <a:pPr marL="268287" lvl="1" indent="0">
              <a:buNone/>
              <a:defRPr/>
            </a:pPr>
            <a:r>
              <a:rPr lang="fr-FR" altLang="fr-FR" dirty="0"/>
              <a:t>Technologie ELDS / IR</a:t>
            </a:r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10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CB20F43-F3B8-4003-8007-9EAA410C5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0" y="2921600"/>
            <a:ext cx="7376799" cy="3444539"/>
          </a:xfrm>
          <a:prstGeom prst="rect">
            <a:avLst/>
          </a:prstGeom>
        </p:spPr>
      </p:pic>
      <p:pic>
        <p:nvPicPr>
          <p:cNvPr id="3076" name="Picture 4" descr="Résultat de recherche d'images pour &quot;pictogramme vue png&quot;">
            <a:extLst>
              <a:ext uri="{FF2B5EF4-FFF2-40B4-BE49-F238E27FC236}">
                <a16:creationId xmlns:a16="http://schemas.microsoft.com/office/drawing/2014/main" id="{90C9009E-3BFA-4AFB-BAEE-114C208A02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419" y="1263123"/>
            <a:ext cx="1573963" cy="1573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re 2">
            <a:extLst>
              <a:ext uri="{FF2B5EF4-FFF2-40B4-BE49-F238E27FC236}">
                <a16:creationId xmlns:a16="http://schemas.microsoft.com/office/drawing/2014/main" id="{A5736763-0F66-4705-A180-752792A70A95}"/>
              </a:ext>
            </a:extLst>
          </p:cNvPr>
          <p:cNvSpPr txBox="1">
            <a:spLocks/>
          </p:cNvSpPr>
          <p:nvPr/>
        </p:nvSpPr>
        <p:spPr>
          <a:xfrm>
            <a:off x="1773382" y="424910"/>
            <a:ext cx="6690362" cy="604833"/>
          </a:xfrm>
          <a:prstGeom prst="rect">
            <a:avLst/>
          </a:prstGeom>
        </p:spPr>
        <p:txBody>
          <a:bodyPr vert="horz" wrap="square" lIns="0" tIns="0" rIns="0" bIns="0" rtlCol="0" anchor="t">
            <a:noAutofit/>
          </a:bodyPr>
          <a:lstStyle>
            <a:lvl1pPr algn="l" defTabSz="914400" rtl="0" eaLnBrk="1" latinLnBrk="0" hangingPunct="1">
              <a:lnSpc>
                <a:spcPct val="87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Vinci Sans" pitchFamily="50" charset="0"/>
                <a:ea typeface="+mj-ea"/>
                <a:cs typeface="+mj-cs"/>
              </a:defRPr>
            </a:lvl1pPr>
          </a:lstStyle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</a:t>
            </a:r>
            <a:br>
              <a:rPr lang="fr-FR" dirty="0"/>
            </a:br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5CB1E2B7-8D5F-46CE-937E-FE12F13221EE}"/>
              </a:ext>
            </a:extLst>
          </p:cNvPr>
          <p:cNvSpPr txBox="1"/>
          <p:nvPr/>
        </p:nvSpPr>
        <p:spPr>
          <a:xfrm>
            <a:off x="1309002" y="2418032"/>
            <a:ext cx="11157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dirty="0">
                <a:latin typeface="Freestyle Script" panose="030804020302050B0404" pitchFamily="66" charset="0"/>
              </a:rPr>
              <a:t>Voir…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731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704755" y="1701803"/>
            <a:ext cx="5635255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Détection ULTRASONIQUE </a:t>
            </a:r>
          </a:p>
          <a:p>
            <a:pPr marL="57150">
              <a:defRPr/>
            </a:pPr>
            <a:r>
              <a:rPr lang="fr-FR" sz="2100" cap="all" dirty="0">
                <a:solidFill>
                  <a:srgbClr val="004489"/>
                </a:solidFill>
                <a:ea typeface="+mj-ea"/>
                <a:cs typeface="+mj-cs"/>
              </a:rPr>
              <a:t>fuite de gaz sous pression</a:t>
            </a:r>
          </a:p>
          <a:p>
            <a:pPr marL="211137" lvl="1" indent="0">
              <a:buNone/>
            </a:pPr>
            <a:endParaRPr lang="it-IT" sz="1600" dirty="0"/>
          </a:p>
          <a:p>
            <a:pPr marL="211137" lvl="1" indent="0">
              <a:buNone/>
            </a:pPr>
            <a:r>
              <a:rPr lang="it-IT" sz="1600" dirty="0"/>
              <a:t>Mapping terrain d’implantation spécifique</a:t>
            </a:r>
          </a:p>
          <a:p>
            <a:pPr marL="211137" lvl="1" indent="0">
              <a:buNone/>
            </a:pPr>
            <a:r>
              <a:rPr lang="it-IT" sz="1600" dirty="0"/>
              <a:t>Performance de détection &gt;50 mètres de diamètre (sphère 3D)</a:t>
            </a:r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11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D:\Users\CC\Desktop\Présentaion Autochim\GassonicObserver-iUltrasonicGasLeakDetector_000140006900001005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6617" y="1701803"/>
            <a:ext cx="3801819" cy="39328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A63D4D2-03F2-4B39-90E9-2BB3BBCB84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632" y="3423432"/>
            <a:ext cx="4757737" cy="30623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13D515D-C9B2-4424-9CD3-CB5DB97719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54859"/>
            <a:ext cx="1741632" cy="174163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EC8EBDE6-1ECD-4BC8-9416-F7C8DE16A973}"/>
              </a:ext>
            </a:extLst>
          </p:cNvPr>
          <p:cNvSpPr txBox="1"/>
          <p:nvPr/>
        </p:nvSpPr>
        <p:spPr>
          <a:xfrm>
            <a:off x="471477" y="2936796"/>
            <a:ext cx="1516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latin typeface="Freestyle Script" panose="030804020302050B0404" pitchFamily="66" charset="0"/>
              </a:rPr>
              <a:t>Entendre…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871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325331"/>
            <a:ext cx="7715251" cy="4813531"/>
          </a:xfrm>
        </p:spPr>
        <p:txBody>
          <a:bodyPr/>
          <a:lstStyle/>
          <a:p>
            <a:pPr marL="57150" lvl="1" indent="0">
              <a:spcAft>
                <a:spcPts val="800"/>
              </a:spcAft>
              <a:buNone/>
              <a:defRPr/>
            </a:pPr>
            <a:r>
              <a:rPr lang="fr-FR" alt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Détection linéaire</a:t>
            </a:r>
          </a:p>
          <a:p>
            <a:pPr marL="57150" lvl="1" indent="0">
              <a:spcAft>
                <a:spcPts val="800"/>
              </a:spcAft>
              <a:buNone/>
              <a:defRPr/>
            </a:pPr>
            <a:r>
              <a:rPr lang="fr-FR" alt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mesure de température Fibre Optique</a:t>
            </a:r>
          </a:p>
          <a:p>
            <a:pPr marL="57150" lvl="1" indent="0">
              <a:spcAft>
                <a:spcPts val="800"/>
              </a:spcAft>
              <a:buNone/>
              <a:defRPr/>
            </a:pPr>
            <a:endParaRPr lang="fr-FR" altLang="fr-FR" sz="2100" b="1" cap="all" dirty="0">
              <a:solidFill>
                <a:srgbClr val="004489"/>
              </a:solidFill>
              <a:ea typeface="+mj-ea"/>
              <a:cs typeface="+mj-cs"/>
            </a:endParaRPr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12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2663" y="1099933"/>
            <a:ext cx="4780837" cy="38370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>
            <a:extLst>
              <a:ext uri="{FF2B5EF4-FFF2-40B4-BE49-F238E27FC236}">
                <a16:creationId xmlns:a16="http://schemas.microsoft.com/office/drawing/2014/main" id="{83C0B715-F765-48CD-9CD4-1B428FB858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85950" y="2231512"/>
            <a:ext cx="3177309" cy="25422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7B9086FB-23B2-499D-811B-5F5A54D08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14324" y="5001022"/>
            <a:ext cx="7500990" cy="96442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962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DE FLAMMES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279371"/>
            <a:ext cx="7715251" cy="4859491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Détection de FLAMMES</a:t>
            </a:r>
          </a:p>
          <a:p>
            <a:pPr marL="57150">
              <a:defRPr/>
            </a:pPr>
            <a:endParaRPr lang="fr-FR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13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D:\Users\CC\Desktop\Présentaion Autochim\FL4000HMulti-spectrumIRFlameDetector_000140006600001008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558" y="2598115"/>
            <a:ext cx="3300261" cy="25120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7" descr="tl103">
            <a:hlinkClick r:id="rId4" action="ppaction://hlinksldjump"/>
            <a:extLst>
              <a:ext uri="{FF2B5EF4-FFF2-40B4-BE49-F238E27FC236}">
                <a16:creationId xmlns:a16="http://schemas.microsoft.com/office/drawing/2014/main" id="{AFE5EBF7-6E76-4F90-B5C0-0CFF429F5C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8005" y="3057824"/>
            <a:ext cx="2768873" cy="17245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 descr="Résultat de recherche d'images pour &quot;Détecteur de flamme FL500&quot;">
            <a:extLst>
              <a:ext uri="{FF2B5EF4-FFF2-40B4-BE49-F238E27FC236}">
                <a16:creationId xmlns:a16="http://schemas.microsoft.com/office/drawing/2014/main" id="{40885C63-3A4C-495B-92DC-C46F45DD5B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5608" y="2658735"/>
            <a:ext cx="1914525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C55A923C-CB04-4E0A-B40A-D1FF179E2BBF}"/>
              </a:ext>
            </a:extLst>
          </p:cNvPr>
          <p:cNvSpPr txBox="1"/>
          <p:nvPr/>
        </p:nvSpPr>
        <p:spPr>
          <a:xfrm>
            <a:off x="2807414" y="4597664"/>
            <a:ext cx="9669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Multi IR</a:t>
            </a:r>
            <a:endParaRPr lang="en-US" dirty="0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E8DF9B3-4BE0-4403-AF76-789587254459}"/>
              </a:ext>
            </a:extLst>
          </p:cNvPr>
          <p:cNvSpPr txBox="1"/>
          <p:nvPr/>
        </p:nvSpPr>
        <p:spPr>
          <a:xfrm>
            <a:off x="6547550" y="4597664"/>
            <a:ext cx="9284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UV / 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086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5C5C6B-1D05-449A-B480-368E63764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7972" y="1871919"/>
            <a:ext cx="1929803" cy="46182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 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701803"/>
            <a:ext cx="7715251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Centrales de détection</a:t>
            </a:r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11137" lvl="1" indent="0">
              <a:buNone/>
            </a:pPr>
            <a:r>
              <a:rPr lang="fr-FR" sz="1600" dirty="0"/>
              <a:t>Intégration de systèmes</a:t>
            </a:r>
          </a:p>
          <a:p>
            <a:pPr marL="211137" lvl="1" indent="0">
              <a:buNone/>
            </a:pPr>
            <a:r>
              <a:rPr lang="fr-FR" sz="1600" dirty="0"/>
              <a:t>Centrale Feu &amp; Gaz conventionnelle ou adressable</a:t>
            </a:r>
          </a:p>
          <a:p>
            <a:pPr marL="211137" lvl="1" indent="0">
              <a:buNone/>
            </a:pPr>
            <a:r>
              <a:rPr lang="fr-FR" sz="1600" dirty="0"/>
              <a:t>SIL2 / SIL3</a:t>
            </a:r>
          </a:p>
          <a:p>
            <a:pPr marL="211137" lvl="1" indent="0">
              <a:buNone/>
            </a:pPr>
            <a:r>
              <a:rPr lang="fr-FR" sz="1600" dirty="0"/>
              <a:t>Certification Marine</a:t>
            </a:r>
          </a:p>
          <a:p>
            <a:pPr marL="211137" lvl="1" indent="0">
              <a:buNone/>
            </a:pPr>
            <a:r>
              <a:rPr lang="fr-FR" sz="1600" dirty="0"/>
              <a:t>EN54</a:t>
            </a:r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14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835" t="16419" r="13762" b="12206"/>
          <a:stretch/>
        </p:blipFill>
        <p:spPr>
          <a:xfrm>
            <a:off x="394225" y="4109647"/>
            <a:ext cx="2822753" cy="17915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79397F45-BD35-4E9D-95DE-B7BB457947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98" b="16952"/>
          <a:stretch/>
        </p:blipFill>
        <p:spPr>
          <a:xfrm>
            <a:off x="6322756" y="933341"/>
            <a:ext cx="3458959" cy="1332367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E424B4E-2B8B-4E64-84A0-86948FC058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6101" y="4264626"/>
            <a:ext cx="2816664" cy="2225512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DB535EC-08A4-44E1-81DB-7BA11D8526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54598" y="2829613"/>
            <a:ext cx="2920426" cy="109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110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 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15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C0202DC2-FCE6-4D34-812A-9426A1D432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7183" y="1325331"/>
            <a:ext cx="3686640" cy="49155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7EDEA194-4DFC-4DF6-88A6-34F2A9705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72082" y="1850875"/>
            <a:ext cx="5099901" cy="38249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513AB05C-20DD-4386-A039-7DB585449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087" y="1916908"/>
            <a:ext cx="3911732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Intégration de systèmes</a:t>
            </a:r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11137" lvl="1" indent="0">
              <a:buNone/>
            </a:pPr>
            <a:r>
              <a:rPr lang="fr-FR" sz="1600" dirty="0"/>
              <a:t>Coffrets d’aspiration simple ou multivoies</a:t>
            </a:r>
          </a:p>
          <a:p>
            <a:pPr marL="211137" lvl="1" indent="0">
              <a:buNone/>
            </a:pPr>
            <a:r>
              <a:rPr lang="fr-FR" sz="1600" dirty="0"/>
              <a:t>Traitement des échantillons</a:t>
            </a:r>
          </a:p>
          <a:p>
            <a:pPr marL="211137" lvl="1" indent="0">
              <a:buNone/>
            </a:pPr>
            <a:r>
              <a:rPr lang="fr-FR" sz="1600" dirty="0"/>
              <a:t>Capteurs déportés…</a:t>
            </a:r>
          </a:p>
          <a:p>
            <a:pPr marL="211137" lvl="1" indent="0">
              <a:buNone/>
            </a:pPr>
            <a:endParaRPr lang="fr-FR" sz="1600" dirty="0"/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2133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détection feu et gaz 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16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513AB05C-20DD-4386-A039-7DB5854490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087" y="1916908"/>
            <a:ext cx="3911732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Nos partenaires…</a:t>
            </a:r>
            <a:endParaRPr lang="fr-FR" sz="1600" dirty="0"/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9A90F-F849-420B-A4A6-D42BB86DD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3456" y="1131537"/>
            <a:ext cx="5220878" cy="185993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4B36EC2-E154-4C51-B79C-9F6C1D0FEF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8022" y="2205837"/>
            <a:ext cx="2661501" cy="266150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62F2E2D-B25A-42DB-A76A-58D995219F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7542" y="4152104"/>
            <a:ext cx="2424521" cy="1430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917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519437" y="892549"/>
            <a:ext cx="11228916" cy="5343525"/>
          </a:xfrm>
        </p:spPr>
        <p:txBody>
          <a:bodyPr/>
          <a:lstStyle/>
          <a:p>
            <a:r>
              <a:rPr lang="fr-FR" dirty="0"/>
              <a:t>Analyse de gaz et liquides</a:t>
            </a:r>
          </a:p>
          <a:p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10337800" y="6592889"/>
            <a:ext cx="330200" cy="142875"/>
          </a:xfrm>
        </p:spPr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  <a:latin typeface="Arial"/>
              </a:rPr>
              <a:pPr/>
              <a:t>17</a:t>
            </a:fld>
            <a:endParaRPr lang="fr-FR">
              <a:solidFill>
                <a:srgbClr val="9B9B9B"/>
              </a:solidFill>
              <a:latin typeface="Arial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72882FDB-6E81-42F3-85C7-1F9119AA7D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E585891-471D-43BF-85E0-EC4CF8F36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472" y="1947029"/>
            <a:ext cx="5043055" cy="3782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1510171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ANALYSE DE GAZ ET LIQUIDES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11137" lvl="1" indent="0">
              <a:buNone/>
            </a:pPr>
            <a:r>
              <a:rPr lang="fr-FR" sz="2400" dirty="0"/>
              <a:t>Gaz</a:t>
            </a:r>
          </a:p>
          <a:p>
            <a:pPr marL="465138" lvl="2" indent="0">
              <a:buNone/>
            </a:pPr>
            <a:r>
              <a:rPr lang="fr-FR" sz="2000" dirty="0"/>
              <a:t>Humidité dans les gaz purs, corrosifs</a:t>
            </a:r>
          </a:p>
          <a:p>
            <a:pPr marL="465138" lvl="2" indent="0">
              <a:buNone/>
            </a:pPr>
            <a:r>
              <a:rPr lang="fr-FR" sz="2000" dirty="0"/>
              <a:t>Toxiques (ex: H2S dans l’air)</a:t>
            </a:r>
          </a:p>
          <a:p>
            <a:pPr marL="465138" lvl="2" indent="0">
              <a:buNone/>
            </a:pPr>
            <a:r>
              <a:rPr lang="fr-FR" sz="2000" dirty="0"/>
              <a:t>Composés Organiques Volatils (COV)</a:t>
            </a:r>
          </a:p>
          <a:p>
            <a:pPr marL="465138" lvl="2" indent="0">
              <a:buNone/>
            </a:pPr>
            <a:r>
              <a:rPr lang="fr-FR" sz="2000" dirty="0"/>
              <a:t>Gaz </a:t>
            </a:r>
            <a:r>
              <a:rPr lang="fr-FR" sz="2000" dirty="0" err="1"/>
              <a:t>traçeurs</a:t>
            </a:r>
            <a:r>
              <a:rPr lang="fr-FR" sz="2000" dirty="0"/>
              <a:t> (ex: SF6)</a:t>
            </a:r>
          </a:p>
          <a:p>
            <a:pPr marL="465138" lvl="2" indent="0">
              <a:buNone/>
            </a:pPr>
            <a:endParaRPr lang="fr-FR" dirty="0"/>
          </a:p>
          <a:p>
            <a:pPr marL="211137" lvl="1" indent="0">
              <a:buNone/>
            </a:pPr>
            <a:r>
              <a:rPr lang="fr-FR" sz="2400" dirty="0"/>
              <a:t>Liquides</a:t>
            </a:r>
          </a:p>
          <a:p>
            <a:pPr marL="465138" lvl="2" indent="0">
              <a:buNone/>
            </a:pPr>
            <a:r>
              <a:rPr lang="fr-FR" sz="2000" dirty="0"/>
              <a:t>H2S dans les liquides</a:t>
            </a:r>
          </a:p>
          <a:p>
            <a:pPr marL="465138" lvl="2" indent="0">
              <a:buNone/>
            </a:pPr>
            <a:r>
              <a:rPr lang="fr-FR" sz="2000" dirty="0"/>
              <a:t>Hydrocarbures dans l’eau</a:t>
            </a:r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18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94375FE-617D-4417-A93E-0D86AAF9D3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http://www.bruel.sk/File/images/lumasense_1412i_white_background.png">
            <a:extLst>
              <a:ext uri="{FF2B5EF4-FFF2-40B4-BE49-F238E27FC236}">
                <a16:creationId xmlns:a16="http://schemas.microsoft.com/office/drawing/2014/main" id="{E331437A-2B07-4403-8E86-16F87240E7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8" t="9130" r="15851" b="26257"/>
          <a:stretch/>
        </p:blipFill>
        <p:spPr bwMode="auto">
          <a:xfrm>
            <a:off x="9245329" y="4758177"/>
            <a:ext cx="2669629" cy="16292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">
            <a:extLst>
              <a:ext uri="{FF2B5EF4-FFF2-40B4-BE49-F238E27FC236}">
                <a16:creationId xmlns:a16="http://schemas.microsoft.com/office/drawing/2014/main" id="{EA86055A-A554-44E7-9DF2-0007D0A72E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670" y="767454"/>
            <a:ext cx="2478911" cy="3600000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491F999-C23F-417A-A737-32974A8CD6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6337" y="1834594"/>
            <a:ext cx="2643988" cy="1880381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E28DCFA-AB25-4E6B-811B-1680E2D91C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41646" y="4417015"/>
            <a:ext cx="2216319" cy="200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72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Analyse de Gaz et Liquides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19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0713" y="3734570"/>
            <a:ext cx="2034072" cy="96279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D36482B-1313-427B-A90C-0F2555E7B5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2175" y="2499459"/>
            <a:ext cx="2550170" cy="73429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9AE026C-A4BE-43B3-890B-052EA32E87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4785" y="1702385"/>
            <a:ext cx="2709567" cy="81403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A66BE7E-2607-4B88-A184-6C367B59A5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5605" y="4697362"/>
            <a:ext cx="2372603" cy="883306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E6B88B74-F0FA-4295-85B4-466A1D39952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3239" y="4414000"/>
            <a:ext cx="2573254" cy="807663"/>
          </a:xfrm>
          <a:prstGeom prst="rect">
            <a:avLst/>
          </a:prstGeom>
        </p:spPr>
      </p:pic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1463C36D-E607-47A9-9130-AA2712C59E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0533" y="1702385"/>
            <a:ext cx="3911732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Nos partenaires…</a:t>
            </a:r>
            <a:endParaRPr lang="fr-FR" sz="1600" dirty="0"/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77428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Lutte Incendie</a:t>
            </a:r>
          </a:p>
          <a:p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10337800" y="6592889"/>
            <a:ext cx="330200" cy="142875"/>
          </a:xfrm>
        </p:spPr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  <a:latin typeface="Arial"/>
              </a:rPr>
              <a:pPr/>
              <a:t>20</a:t>
            </a:fld>
            <a:endParaRPr lang="fr-FR">
              <a:solidFill>
                <a:srgbClr val="9B9B9B"/>
              </a:solidFill>
              <a:latin typeface="Arial"/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266" b="31743"/>
          <a:stretch/>
        </p:blipFill>
        <p:spPr>
          <a:xfrm>
            <a:off x="2517511" y="2658472"/>
            <a:ext cx="6921464" cy="25431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E64606E8-E0EC-45A4-835E-4B34018878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754262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Lutte Incendie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701803"/>
            <a:ext cx="7715251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Gaz Inertes ou Chimiques</a:t>
            </a:r>
            <a:endParaRPr lang="fr-FR" altLang="fr-FR" sz="400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11137" lvl="1" indent="0">
              <a:buNone/>
            </a:pPr>
            <a:r>
              <a:rPr lang="fr-FR" sz="1600" dirty="0" err="1"/>
              <a:t>Inergen</a:t>
            </a:r>
            <a:endParaRPr lang="fr-FR" sz="1600" dirty="0"/>
          </a:p>
          <a:p>
            <a:pPr marL="211137" lvl="1" indent="0">
              <a:buNone/>
            </a:pPr>
            <a:r>
              <a:rPr lang="fr-FR" sz="1600" dirty="0" err="1"/>
              <a:t>Argonite</a:t>
            </a:r>
            <a:endParaRPr lang="fr-FR" sz="1600" dirty="0"/>
          </a:p>
          <a:p>
            <a:pPr marL="211137" lvl="1" indent="0">
              <a:buNone/>
            </a:pPr>
            <a:r>
              <a:rPr lang="fr-FR" sz="1600" dirty="0"/>
              <a:t>CO2</a:t>
            </a:r>
          </a:p>
          <a:p>
            <a:pPr marL="211137" lvl="1" indent="0">
              <a:buNone/>
            </a:pPr>
            <a:r>
              <a:rPr lang="fr-FR" sz="1600" dirty="0" err="1"/>
              <a:t>Novec</a:t>
            </a:r>
            <a:endParaRPr lang="fr-FR" sz="1600" dirty="0"/>
          </a:p>
          <a:p>
            <a:pPr marL="211137" lvl="1" indent="0">
              <a:buNone/>
            </a:pPr>
            <a:r>
              <a:rPr lang="fr-FR" sz="1600" dirty="0"/>
              <a:t>FM200</a:t>
            </a:r>
          </a:p>
          <a:p>
            <a:pPr marL="211137" lvl="1" indent="0">
              <a:buNone/>
            </a:pPr>
            <a:r>
              <a:rPr lang="fr-FR" sz="1600" dirty="0"/>
              <a:t>HFC 227ea</a:t>
            </a:r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21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argonitesing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5702" y="1399700"/>
            <a:ext cx="1908175" cy="45362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 descr="inert-g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2" y="3281840"/>
            <a:ext cx="3481387" cy="27374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18619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Lutte Incendie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701803"/>
            <a:ext cx="7715251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Brouillard d’EAU</a:t>
            </a:r>
            <a:endParaRPr lang="fr-FR" altLang="fr-FR" sz="400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11137" lvl="1" indent="0">
              <a:buNone/>
            </a:pPr>
            <a:r>
              <a:rPr lang="fr-FR" sz="1600" dirty="0"/>
              <a:t>Solutions en faible, moyenne et haute pression</a:t>
            </a:r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22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4" descr="WM-container-i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1288" y="1701803"/>
            <a:ext cx="2216150" cy="22145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 descr="bilde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038" y="2937510"/>
            <a:ext cx="4456113" cy="29489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0435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Lutte Incendie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701803"/>
            <a:ext cx="7715251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Systèmes Déluge</a:t>
            </a:r>
            <a:endParaRPr lang="fr-FR" altLang="fr-FR" sz="400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85950" y="6593416"/>
            <a:ext cx="4757738" cy="155048"/>
          </a:xfrm>
        </p:spPr>
        <p:txBody>
          <a:bodyPr/>
          <a:lstStyle/>
          <a:p>
            <a:r>
              <a:rPr lang="fr-FR" dirty="0" err="1"/>
              <a:t>autochim</a:t>
            </a:r>
            <a:r>
              <a:rPr lang="fr-FR" dirty="0"/>
              <a:t> – Présentation de la société |  v.201706</a:t>
            </a:r>
          </a:p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 smtClean="0"/>
              <a:t>23</a:t>
            </a:fld>
            <a:endParaRPr lang="fr-F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560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6" descr="C:\Users\jerab\Desktop\EXTINGUISHING\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" t="2555" r="8953" b="2902"/>
          <a:stretch/>
        </p:blipFill>
        <p:spPr bwMode="auto">
          <a:xfrm>
            <a:off x="2931319" y="2334046"/>
            <a:ext cx="2667000" cy="16152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ge 6" descr="C:\Users\jerab\AppData\Local\Microsoft\Windows\Temporary Internet Files\Content.Word\skid déluge 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2334045"/>
            <a:ext cx="2667000" cy="1625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7" descr="C:\Users\jerab\Desktop\EXTINGUISHING\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8" t="4036" r="2229" b="3499"/>
          <a:stretch/>
        </p:blipFill>
        <p:spPr bwMode="auto">
          <a:xfrm>
            <a:off x="2931319" y="4525478"/>
            <a:ext cx="2667000" cy="164538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4" name="Image 8" descr="C:\Users\jerab\AppData\Local\Microsoft\Windows\Temporary Internet Files\Content.Word\chagement skid poste 004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1" r="8312"/>
          <a:stretch/>
        </p:blipFill>
        <p:spPr bwMode="auto">
          <a:xfrm>
            <a:off x="6438901" y="4513705"/>
            <a:ext cx="2657475" cy="16251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597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SOLUTIONS complémentaires</a:t>
            </a:r>
          </a:p>
          <a:p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10337800" y="6592889"/>
            <a:ext cx="330200" cy="142875"/>
          </a:xfrm>
        </p:spPr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  <a:latin typeface="Arial"/>
              </a:rPr>
              <a:pPr/>
              <a:t>24</a:t>
            </a:fld>
            <a:endParaRPr lang="fr-FR">
              <a:solidFill>
                <a:srgbClr val="9B9B9B"/>
              </a:solidFill>
              <a:latin typeface="Arial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342DEE4E-5445-4FFD-8218-023A6B6AC2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8170A4C3-209E-4037-8816-02E437BFA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946" y="2355523"/>
            <a:ext cx="5524107" cy="31073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126762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Signalisation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25</a:t>
            </a:fld>
            <a:endParaRPr lang="fr-FR">
              <a:solidFill>
                <a:srgbClr val="9B9B9B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2433288" y="4618585"/>
            <a:ext cx="244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7" lvl="1" algn="ctr">
              <a:defRPr/>
            </a:pPr>
            <a:r>
              <a:rPr lang="fr-FR" altLang="fr-FR" b="1" dirty="0">
                <a:solidFill>
                  <a:srgbClr val="004489"/>
                </a:solidFill>
                <a:latin typeface="Arial"/>
              </a:rPr>
              <a:t>Sirène – H.P.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7154053" y="4617038"/>
            <a:ext cx="244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7" lvl="1" algn="ctr">
              <a:defRPr/>
            </a:pPr>
            <a:r>
              <a:rPr lang="fr-FR" altLang="fr-FR" b="1" dirty="0">
                <a:solidFill>
                  <a:srgbClr val="004489"/>
                </a:solidFill>
                <a:latin typeface="Arial"/>
              </a:rPr>
              <a:t>Feu à éclats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4793670" y="4617038"/>
            <a:ext cx="24444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8287" lvl="1" algn="ctr">
              <a:defRPr/>
            </a:pPr>
            <a:r>
              <a:rPr lang="fr-FR" altLang="fr-FR" b="1" dirty="0">
                <a:solidFill>
                  <a:srgbClr val="004489"/>
                </a:solidFill>
                <a:latin typeface="Arial"/>
              </a:rPr>
              <a:t>M.A.C</a:t>
            </a:r>
          </a:p>
        </p:txBody>
      </p:sp>
      <p:pic>
        <p:nvPicPr>
          <p:cNvPr id="13" name="Picture 2" descr="D:\Users\CC\Desktop\Présentaion Autochim\cooper-medc-img-db3-pinpoin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5408" y="2513471"/>
            <a:ext cx="1800225" cy="16202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 descr="D:\Users\CC\Desktop\Présentaion Autochim\cooper-medc-img-product-bg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0071" y="2481323"/>
            <a:ext cx="1871662" cy="16844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D:\Users\CC\Desktop\Présentaion Autochim\cooper-medc-img-product-xb1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1092" y="2380596"/>
            <a:ext cx="2095500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766E2762-8B26-4024-A967-81F20B833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80928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48BED7D1-FA06-4E9A-B798-DCF891BE17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88" t="11176" r="5732" b="4360"/>
          <a:stretch/>
        </p:blipFill>
        <p:spPr>
          <a:xfrm>
            <a:off x="5756291" y="2724671"/>
            <a:ext cx="1876508" cy="2870458"/>
          </a:xfrm>
          <a:prstGeom prst="rect">
            <a:avLst/>
          </a:prstGeom>
        </p:spPr>
      </p:pic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Équipements de sécurité 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1866899" y="1701803"/>
            <a:ext cx="7715251" cy="4437059"/>
          </a:xfrm>
        </p:spPr>
        <p:txBody>
          <a:bodyPr/>
          <a:lstStyle/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Détection DE GAZ portable</a:t>
            </a:r>
            <a:endParaRPr lang="fr-FR" altLang="fr-FR" sz="400" b="1" dirty="0"/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11137" lvl="1" indent="0">
              <a:buNone/>
            </a:pPr>
            <a:r>
              <a:rPr lang="fr-FR" sz="1600" dirty="0"/>
              <a:t>Mono gaz, jusqu’à 6 gaz combinés</a:t>
            </a:r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26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14A8939-E454-4007-AF42-E169C3B65D7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391" r="34174"/>
          <a:stretch/>
        </p:blipFill>
        <p:spPr>
          <a:xfrm>
            <a:off x="8265605" y="2064365"/>
            <a:ext cx="1949350" cy="3530765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6C15E17-60FA-4471-B911-6E5CEA45BC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325" b="6147"/>
          <a:stretch/>
        </p:blipFill>
        <p:spPr>
          <a:xfrm>
            <a:off x="2157199" y="3314791"/>
            <a:ext cx="3054881" cy="1690218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43C7A4B3-9E8F-477E-AB10-DB40F7202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2650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Équipements de sécurité 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27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43C7A4B3-9E8F-477E-AB10-DB40F7202A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space réservé du contenu 3">
            <a:extLst>
              <a:ext uri="{FF2B5EF4-FFF2-40B4-BE49-F238E27FC236}">
                <a16:creationId xmlns:a16="http://schemas.microsoft.com/office/drawing/2014/main" id="{4A0DB4FC-C337-484A-B041-C37B7CA4AB6B}"/>
              </a:ext>
            </a:extLst>
          </p:cNvPr>
          <p:cNvSpPr txBox="1">
            <a:spLocks/>
          </p:cNvSpPr>
          <p:nvPr/>
        </p:nvSpPr>
        <p:spPr>
          <a:xfrm>
            <a:off x="700942" y="1784665"/>
            <a:ext cx="5395058" cy="38145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1pPr>
            <a:lvl2pPr marL="355600" indent="-1444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Vinci Sans" pitchFamily="50" charset="0"/>
                <a:ea typeface="+mn-ea"/>
                <a:cs typeface="+mn-cs"/>
              </a:defRPr>
            </a:lvl2pPr>
            <a:lvl3pPr marL="592138" indent="-12700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-"/>
              <a:defRPr sz="16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3pPr>
            <a:lvl4pPr marL="754063" indent="-93663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400"/>
              </a:spcAft>
              <a:buFont typeface="Arial" panose="020B0604020202020204" pitchFamily="34" charset="0"/>
              <a:buChar char="-"/>
              <a:defRPr sz="13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4pPr>
            <a:lvl5pPr marL="76200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200"/>
              </a:spcAft>
              <a:buFont typeface="Arial" panose="020B0604020202020204" pitchFamily="34" charset="0"/>
              <a:buNone/>
              <a:defRPr sz="1100" kern="1200">
                <a:solidFill>
                  <a:schemeClr val="bg1"/>
                </a:solidFill>
                <a:latin typeface="Vinci Sans" pitchFamily="50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"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Détection ALTAIR® io360 - </a:t>
            </a:r>
            <a:r>
              <a:rPr lang="en-US" sz="2400" dirty="0" err="1">
                <a:hlinkClick r:id="rId3"/>
              </a:rPr>
              <a:t>Vidéo</a:t>
            </a:r>
            <a:endParaRPr lang="fr-FR" sz="2100" b="1" cap="all" dirty="0">
              <a:solidFill>
                <a:srgbClr val="004489"/>
              </a:solidFill>
              <a:ea typeface="+mj-ea"/>
              <a:cs typeface="+mj-cs"/>
            </a:endParaRPr>
          </a:p>
          <a:p>
            <a:pPr marL="57150">
              <a:defRPr/>
            </a:pPr>
            <a:endParaRPr lang="fr-FR" altLang="fr-FR" sz="2100" b="1" cap="all" dirty="0">
              <a:solidFill>
                <a:srgbClr val="004489"/>
              </a:solidFill>
              <a:ea typeface="+mj-ea"/>
              <a:cs typeface="+mj-cs"/>
            </a:endParaRPr>
          </a:p>
          <a:p>
            <a:pPr marL="211137" lvl="1" indent="0">
              <a:buFont typeface="Arial" panose="020B0604020202020204" pitchFamily="34" charset="0"/>
              <a:buNone/>
            </a:pPr>
            <a:endParaRPr lang="fr-FR" sz="1600" dirty="0"/>
          </a:p>
          <a:p>
            <a:pPr marL="465138" lvl="2" indent="0">
              <a:buFont typeface="Arial" panose="020B0604020202020204" pitchFamily="34" charset="0"/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4FD23268-BAD1-42CF-B0DF-12BE978D1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151" y="2575845"/>
            <a:ext cx="7231887" cy="36790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DB59FF4C-41AF-45C1-A437-D69D80DD9A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83803" y="3543307"/>
            <a:ext cx="2057407" cy="2202279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59B55597-8E15-4A20-A202-59EA382D1D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80049" y="1239697"/>
            <a:ext cx="2346002" cy="2074997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6FAE427-C441-4209-967A-209BC34D61B1}"/>
              </a:ext>
            </a:extLst>
          </p:cNvPr>
          <p:cNvSpPr txBox="1"/>
          <p:nvPr/>
        </p:nvSpPr>
        <p:spPr>
          <a:xfrm>
            <a:off x="8333802" y="5745586"/>
            <a:ext cx="245932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600" dirty="0">
                <a:latin typeface="Freestyle Script" panose="030804020302050B0404" pitchFamily="66" charset="0"/>
              </a:rPr>
              <a:t>4 gaz par Altair…</a:t>
            </a:r>
            <a:endParaRPr lang="en-US" sz="3600" dirty="0">
              <a:latin typeface="Freestyle Script" panose="030804020302050B0404" pitchFamily="66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475A04D-0B2D-4691-8D2A-B474F66C46DA}"/>
              </a:ext>
            </a:extLst>
          </p:cNvPr>
          <p:cNvSpPr txBox="1"/>
          <p:nvPr/>
        </p:nvSpPr>
        <p:spPr>
          <a:xfrm>
            <a:off x="1734533" y="6151517"/>
            <a:ext cx="48461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dirty="0">
                <a:latin typeface="Freestyle Script" panose="030804020302050B0404" pitchFamily="66" charset="0"/>
              </a:rPr>
              <a:t>Jusqu’à 2 mois de détection sans recharge</a:t>
            </a:r>
            <a:r>
              <a:rPr lang="fr-FR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472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Services</a:t>
            </a:r>
          </a:p>
          <a:p>
            <a:endParaRPr lang="en-US" dirty="0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4294967295"/>
          </p:nvPr>
        </p:nvSpPr>
        <p:spPr>
          <a:xfrm>
            <a:off x="10337800" y="6592889"/>
            <a:ext cx="330200" cy="142875"/>
          </a:xfrm>
        </p:spPr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  <a:latin typeface="Arial"/>
              </a:rPr>
              <a:pPr/>
              <a:t>28</a:t>
            </a:fld>
            <a:endParaRPr lang="fr-FR">
              <a:solidFill>
                <a:srgbClr val="9B9B9B"/>
              </a:solidFill>
              <a:latin typeface="Arial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09DEA465-91D1-4637-B175-BBFE7EA41E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823" r="9317" b="32458"/>
          <a:stretch/>
        </p:blipFill>
        <p:spPr>
          <a:xfrm>
            <a:off x="2640425" y="2555876"/>
            <a:ext cx="6923041" cy="25431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097E0FF2-F43F-4D3D-968A-235F7344A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266980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1866898" y="431013"/>
            <a:ext cx="6690362" cy="604833"/>
          </a:xfrm>
        </p:spPr>
        <p:txBody>
          <a:bodyPr/>
          <a:lstStyle/>
          <a:p>
            <a:r>
              <a:rPr lang="fr-FR" dirty="0"/>
              <a:t>AUTOCHIM</a:t>
            </a:r>
            <a:br>
              <a:rPr lang="fr-FR" dirty="0"/>
            </a:br>
            <a:r>
              <a:rPr lang="fr-FR" dirty="0"/>
              <a:t>Prestation de Services</a:t>
            </a:r>
            <a:br>
              <a:rPr lang="fr-FR" dirty="0"/>
            </a:br>
            <a:br>
              <a:rPr lang="fr-FR" dirty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>
          <a:xfrm>
            <a:off x="2225749" y="1463041"/>
            <a:ext cx="7857460" cy="4675821"/>
          </a:xfrm>
        </p:spPr>
        <p:txBody>
          <a:bodyPr/>
          <a:lstStyle/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Solutions globale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CONSEILS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AUDIT 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Expertise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Intégration de systèmes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Mise en service sur site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Maintenance PREVENTIVE ET CURATIVE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CONTRAT D’ENTRETIEN </a:t>
            </a:r>
          </a:p>
          <a:p>
            <a:pPr marL="400050" indent="-342900">
              <a:buFont typeface="Arial" panose="020B0604020202020204" pitchFamily="34" charset="0"/>
              <a:buChar char="•"/>
              <a:defRPr/>
            </a:pPr>
            <a:r>
              <a:rPr lang="fr-FR" sz="2100" b="1" cap="all" dirty="0">
                <a:solidFill>
                  <a:srgbClr val="004489"/>
                </a:solidFill>
                <a:ea typeface="+mj-ea"/>
                <a:cs typeface="+mj-cs"/>
              </a:rPr>
              <a:t>Centre de formation agréé</a:t>
            </a:r>
          </a:p>
          <a:p>
            <a:pPr marL="268287" lvl="1" indent="0">
              <a:buNone/>
              <a:defRPr/>
            </a:pPr>
            <a:endParaRPr lang="fr-FR" altLang="fr-FR" sz="400" b="1" dirty="0"/>
          </a:p>
          <a:p>
            <a:pPr marL="211137" lvl="1" indent="0">
              <a:buNone/>
            </a:pPr>
            <a:endParaRPr lang="fr-FR" sz="1600" dirty="0"/>
          </a:p>
          <a:p>
            <a:pPr marL="465138" lvl="2" indent="0">
              <a:buNone/>
            </a:pPr>
            <a:endParaRPr lang="fr-FR" dirty="0"/>
          </a:p>
          <a:p>
            <a:pPr lvl="2"/>
            <a:endParaRPr lang="fr-FR" dirty="0"/>
          </a:p>
          <a:p>
            <a:pPr lvl="1"/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29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357" y="5103094"/>
            <a:ext cx="864096" cy="754011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431" y="5093742"/>
            <a:ext cx="880835" cy="763363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8718053" y="5110766"/>
            <a:ext cx="864096" cy="738664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prstClr val="black"/>
                </a:solidFill>
                <a:latin typeface="Arial Black" panose="020B0A04020102020204" pitchFamily="34" charset="0"/>
                <a:cs typeface="Arial" charset="0"/>
              </a:rPr>
              <a:t>BOSIET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300" kern="0" dirty="0">
              <a:solidFill>
                <a:prstClr val="black"/>
              </a:solidFill>
              <a:latin typeface="Arial Black" panose="020B0A04020102020204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prstClr val="black"/>
                </a:solidFill>
                <a:latin typeface="Arial Black" panose="020B0A04020102020204" pitchFamily="34" charset="0"/>
                <a:cs typeface="Arial" charset="0"/>
              </a:rPr>
              <a:t>HUET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FR" sz="300" kern="0" dirty="0">
              <a:solidFill>
                <a:prstClr val="black"/>
              </a:solidFill>
              <a:latin typeface="Arial Black" panose="020B0A04020102020204" pitchFamily="34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kern="0" dirty="0">
                <a:solidFill>
                  <a:prstClr val="black"/>
                </a:solidFill>
                <a:latin typeface="Arial Black" panose="020B0A04020102020204" pitchFamily="34" charset="0"/>
                <a:cs typeface="Arial" charset="0"/>
              </a:rPr>
              <a:t>DESP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52A7294-85A8-47B1-B41B-23718B795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3147" y="4946975"/>
            <a:ext cx="1567591" cy="1191887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21ECFE73-0EA7-47E7-BA9A-DCAA9FBD9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87374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CC784C-FA46-46E7-BF66-C6CA501BF2AB}" type="slidenum">
              <a:rPr lang="fr-FR">
                <a:solidFill>
                  <a:srgbClr val="9B9B9B"/>
                </a:solidFill>
              </a:rPr>
              <a:pPr/>
              <a:t>30</a:t>
            </a:fld>
            <a:endParaRPr lang="fr-FR">
              <a:solidFill>
                <a:srgbClr val="9B9B9B"/>
              </a:solidFill>
            </a:endParaRP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21ECFE73-0EA7-47E7-BA9A-DCAA9FBD99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3466" y="141528"/>
            <a:ext cx="2109097" cy="751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914F632-51A5-41E7-A2A1-BA72225815E4}"/>
              </a:ext>
            </a:extLst>
          </p:cNvPr>
          <p:cNvSpPr txBox="1"/>
          <p:nvPr/>
        </p:nvSpPr>
        <p:spPr>
          <a:xfrm>
            <a:off x="2033488" y="2090172"/>
            <a:ext cx="752997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Freestyle Script" panose="030804020302050B0404" pitchFamily="66" charset="0"/>
              </a:rPr>
              <a:t>Protéger les Hommes, sécuriser les sites industriels et optimiser leurs process via une instrumentation adaptée.</a:t>
            </a:r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41132B0C-CFCD-47A6-9B31-A6A6505C4744}"/>
              </a:ext>
            </a:extLst>
          </p:cNvPr>
          <p:cNvSpPr txBox="1"/>
          <p:nvPr/>
        </p:nvSpPr>
        <p:spPr>
          <a:xfrm>
            <a:off x="5024487" y="4901938"/>
            <a:ext cx="14109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4400" dirty="0">
                <a:latin typeface="Freestyle Script" panose="030804020302050B0404" pitchFamily="66" charset="0"/>
              </a:rPr>
              <a:t>Merci…</a:t>
            </a:r>
            <a:endParaRPr lang="en-US" sz="4400" dirty="0">
              <a:latin typeface="Freestyle Script" panose="030804020302050B04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32579"/>
      </p:ext>
    </p:extLst>
  </p:cSld>
  <p:clrMapOvr>
    <a:masterClrMapping/>
  </p:clrMapOvr>
</p:sld>
</file>

<file path=ppt/theme/theme1.xml><?xml version="1.0" encoding="utf-8"?>
<a:theme xmlns:a="http://schemas.openxmlformats.org/drawingml/2006/main" name="VINCI ENERGIES - General">
  <a:themeElements>
    <a:clrScheme name="Vinci Energies">
      <a:dk1>
        <a:srgbClr val="004489"/>
      </a:dk1>
      <a:lt1>
        <a:srgbClr val="9B9B9B"/>
      </a:lt1>
      <a:dk2>
        <a:srgbClr val="004489"/>
      </a:dk2>
      <a:lt2>
        <a:srgbClr val="FFFFFF"/>
      </a:lt2>
      <a:accent1>
        <a:srgbClr val="C1272D"/>
      </a:accent1>
      <a:accent2>
        <a:srgbClr val="E65A2B"/>
      </a:accent2>
      <a:accent3>
        <a:srgbClr val="633188"/>
      </a:accent3>
      <a:accent4>
        <a:srgbClr val="8CBF43"/>
      </a:accent4>
      <a:accent5>
        <a:srgbClr val="895D3B"/>
      </a:accent5>
      <a:accent6>
        <a:srgbClr val="9E1F63"/>
      </a:accent6>
      <a:hlink>
        <a:srgbClr val="0000FF"/>
      </a:hlink>
      <a:folHlink>
        <a:srgbClr val="800080"/>
      </a:folHlink>
    </a:clrScheme>
    <a:fontScheme name="Arial-nor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VINCI ENERGIES - Infrastrustures">
  <a:themeElements>
    <a:clrScheme name="Vinci Energies - Infrastructures">
      <a:dk1>
        <a:srgbClr val="004489"/>
      </a:dk1>
      <a:lt1>
        <a:srgbClr val="9B9B9B"/>
      </a:lt1>
      <a:dk2>
        <a:srgbClr val="B1C800"/>
      </a:dk2>
      <a:lt2>
        <a:srgbClr val="FFFFFF"/>
      </a:lt2>
      <a:accent1>
        <a:srgbClr val="C1272D"/>
      </a:accent1>
      <a:accent2>
        <a:srgbClr val="E65A2B"/>
      </a:accent2>
      <a:accent3>
        <a:srgbClr val="633188"/>
      </a:accent3>
      <a:accent4>
        <a:srgbClr val="8CBF43"/>
      </a:accent4>
      <a:accent5>
        <a:srgbClr val="895D3B"/>
      </a:accent5>
      <a:accent6>
        <a:srgbClr val="9E1F63"/>
      </a:accent6>
      <a:hlink>
        <a:srgbClr val="0000FF"/>
      </a:hlink>
      <a:folHlink>
        <a:srgbClr val="800080"/>
      </a:folHlink>
    </a:clrScheme>
    <a:fontScheme name="Arial-nor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VINCI ENERGIES - General">
  <a:themeElements>
    <a:clrScheme name="Vinci Energies">
      <a:dk1>
        <a:srgbClr val="004489"/>
      </a:dk1>
      <a:lt1>
        <a:srgbClr val="9B9B9B"/>
      </a:lt1>
      <a:dk2>
        <a:srgbClr val="004489"/>
      </a:dk2>
      <a:lt2>
        <a:srgbClr val="FFFFFF"/>
      </a:lt2>
      <a:accent1>
        <a:srgbClr val="C1272D"/>
      </a:accent1>
      <a:accent2>
        <a:srgbClr val="E65A2B"/>
      </a:accent2>
      <a:accent3>
        <a:srgbClr val="633188"/>
      </a:accent3>
      <a:accent4>
        <a:srgbClr val="8CBF43"/>
      </a:accent4>
      <a:accent5>
        <a:srgbClr val="895D3B"/>
      </a:accent5>
      <a:accent6>
        <a:srgbClr val="9E1F63"/>
      </a:accent6>
      <a:hlink>
        <a:srgbClr val="0000FF"/>
      </a:hlink>
      <a:folHlink>
        <a:srgbClr val="800080"/>
      </a:folHlink>
    </a:clrScheme>
    <a:fontScheme name="Arial-nor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VINCI ENERGIES - General">
  <a:themeElements>
    <a:clrScheme name="Vinci Energies">
      <a:dk1>
        <a:srgbClr val="004489"/>
      </a:dk1>
      <a:lt1>
        <a:srgbClr val="9B9B9B"/>
      </a:lt1>
      <a:dk2>
        <a:srgbClr val="004489"/>
      </a:dk2>
      <a:lt2>
        <a:srgbClr val="FFFFFF"/>
      </a:lt2>
      <a:accent1>
        <a:srgbClr val="C1272D"/>
      </a:accent1>
      <a:accent2>
        <a:srgbClr val="E65A2B"/>
      </a:accent2>
      <a:accent3>
        <a:srgbClr val="633188"/>
      </a:accent3>
      <a:accent4>
        <a:srgbClr val="8CBF43"/>
      </a:accent4>
      <a:accent5>
        <a:srgbClr val="895D3B"/>
      </a:accent5>
      <a:accent6>
        <a:srgbClr val="9E1F63"/>
      </a:accent6>
      <a:hlink>
        <a:srgbClr val="0000FF"/>
      </a:hlink>
      <a:folHlink>
        <a:srgbClr val="800080"/>
      </a:folHlink>
    </a:clrScheme>
    <a:fontScheme name="Arial-nor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3_VINCI ENERGIES - General">
  <a:themeElements>
    <a:clrScheme name="Vinci Energies">
      <a:dk1>
        <a:srgbClr val="004489"/>
      </a:dk1>
      <a:lt1>
        <a:srgbClr val="9B9B9B"/>
      </a:lt1>
      <a:dk2>
        <a:srgbClr val="004489"/>
      </a:dk2>
      <a:lt2>
        <a:srgbClr val="FFFFFF"/>
      </a:lt2>
      <a:accent1>
        <a:srgbClr val="C1272D"/>
      </a:accent1>
      <a:accent2>
        <a:srgbClr val="E65A2B"/>
      </a:accent2>
      <a:accent3>
        <a:srgbClr val="633188"/>
      </a:accent3>
      <a:accent4>
        <a:srgbClr val="8CBF43"/>
      </a:accent4>
      <a:accent5>
        <a:srgbClr val="895D3B"/>
      </a:accent5>
      <a:accent6>
        <a:srgbClr val="9E1F63"/>
      </a:accent6>
      <a:hlink>
        <a:srgbClr val="0000FF"/>
      </a:hlink>
      <a:folHlink>
        <a:srgbClr val="800080"/>
      </a:folHlink>
    </a:clrScheme>
    <a:fontScheme name="Arial-nor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4_VINCI ENERGIES - General">
  <a:themeElements>
    <a:clrScheme name="Vinci Energies">
      <a:dk1>
        <a:srgbClr val="004489"/>
      </a:dk1>
      <a:lt1>
        <a:srgbClr val="9B9B9B"/>
      </a:lt1>
      <a:dk2>
        <a:srgbClr val="004489"/>
      </a:dk2>
      <a:lt2>
        <a:srgbClr val="FFFFFF"/>
      </a:lt2>
      <a:accent1>
        <a:srgbClr val="C1272D"/>
      </a:accent1>
      <a:accent2>
        <a:srgbClr val="E65A2B"/>
      </a:accent2>
      <a:accent3>
        <a:srgbClr val="633188"/>
      </a:accent3>
      <a:accent4>
        <a:srgbClr val="8CBF43"/>
      </a:accent4>
      <a:accent5>
        <a:srgbClr val="895D3B"/>
      </a:accent5>
      <a:accent6>
        <a:srgbClr val="9E1F63"/>
      </a:accent6>
      <a:hlink>
        <a:srgbClr val="0000FF"/>
      </a:hlink>
      <a:folHlink>
        <a:srgbClr val="800080"/>
      </a:folHlink>
    </a:clrScheme>
    <a:fontScheme name="Arial-nor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5_VINCI ENERGIES - General">
  <a:themeElements>
    <a:clrScheme name="Vinci Energies">
      <a:dk1>
        <a:srgbClr val="004489"/>
      </a:dk1>
      <a:lt1>
        <a:srgbClr val="9B9B9B"/>
      </a:lt1>
      <a:dk2>
        <a:srgbClr val="004489"/>
      </a:dk2>
      <a:lt2>
        <a:srgbClr val="FFFFFF"/>
      </a:lt2>
      <a:accent1>
        <a:srgbClr val="C1272D"/>
      </a:accent1>
      <a:accent2>
        <a:srgbClr val="E65A2B"/>
      </a:accent2>
      <a:accent3>
        <a:srgbClr val="633188"/>
      </a:accent3>
      <a:accent4>
        <a:srgbClr val="8CBF43"/>
      </a:accent4>
      <a:accent5>
        <a:srgbClr val="895D3B"/>
      </a:accent5>
      <a:accent6>
        <a:srgbClr val="9E1F63"/>
      </a:accent6>
      <a:hlink>
        <a:srgbClr val="0000FF"/>
      </a:hlink>
      <a:folHlink>
        <a:srgbClr val="800080"/>
      </a:folHlink>
    </a:clrScheme>
    <a:fontScheme name="Arial-nor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17836</TotalTime>
  <Words>723</Words>
  <Application>Microsoft Office PowerPoint</Application>
  <PresentationFormat>Grand écran</PresentationFormat>
  <Paragraphs>218</Paragraphs>
  <Slides>30</Slides>
  <Notes>0</Notes>
  <HiddenSlides>1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7</vt:i4>
      </vt:variant>
      <vt:variant>
        <vt:lpstr>Titres des diapositives</vt:lpstr>
      </vt:variant>
      <vt:variant>
        <vt:i4>30</vt:i4>
      </vt:variant>
    </vt:vector>
  </HeadingPairs>
  <TitlesOfParts>
    <vt:vector size="43" baseType="lpstr">
      <vt:lpstr>Arial</vt:lpstr>
      <vt:lpstr>Arial Black</vt:lpstr>
      <vt:lpstr>Calibri</vt:lpstr>
      <vt:lpstr>Freestyle Script</vt:lpstr>
      <vt:lpstr>Vinci Sans</vt:lpstr>
      <vt:lpstr>Vinci Serif</vt:lpstr>
      <vt:lpstr>VINCI ENERGIES - General</vt:lpstr>
      <vt:lpstr>VINCI ENERGIES - Infrastrustures</vt:lpstr>
      <vt:lpstr>1_VINCI ENERGIES - General</vt:lpstr>
      <vt:lpstr>2_VINCI ENERGIES - General</vt:lpstr>
      <vt:lpstr>3_VINCI ENERGIES - General</vt:lpstr>
      <vt:lpstr>4_VINCI ENERGIES - General</vt:lpstr>
      <vt:lpstr>5_VINCI ENERGIES - General</vt:lpstr>
      <vt:lpstr>Présentation PowerPoint</vt:lpstr>
      <vt:lpstr>Présentation PowerPoint</vt:lpstr>
      <vt:lpstr>AUTOCHIM CHIFFRES CLES</vt:lpstr>
      <vt:lpstr>AUTOCHIM CHIFFRES CLES</vt:lpstr>
      <vt:lpstr>AUTOCHIM CHIFFRES CLES</vt:lpstr>
      <vt:lpstr>AUTOCHIM Domaines d’activité</vt:lpstr>
      <vt:lpstr>Présentation PowerPoint</vt:lpstr>
      <vt:lpstr>AUTOCHIM Détection Feu et gaz </vt:lpstr>
      <vt:lpstr>AUTOCHIM Détection feu et gaz  </vt:lpstr>
      <vt:lpstr>Présentation PowerPoint</vt:lpstr>
      <vt:lpstr>AUTOCHIM Détection feu et gaz  </vt:lpstr>
      <vt:lpstr>AUTOCHIM Détection feu et gaz  </vt:lpstr>
      <vt:lpstr>AUTOCHIM Détection DE FLAMMES  </vt:lpstr>
      <vt:lpstr>AUTOCHIM détection feu et gaz   </vt:lpstr>
      <vt:lpstr>AUTOCHIM détection feu et gaz   </vt:lpstr>
      <vt:lpstr>AUTOCHIM détection feu et gaz   </vt:lpstr>
      <vt:lpstr>Présentation PowerPoint</vt:lpstr>
      <vt:lpstr>AUTOCHIM ANALYSE DE GAZ ET LIQUIDES  </vt:lpstr>
      <vt:lpstr>AUTOCHIM Analyse de Gaz et Liquides  </vt:lpstr>
      <vt:lpstr>Présentation PowerPoint</vt:lpstr>
      <vt:lpstr>AUTOCHIM Lutte Incendie  </vt:lpstr>
      <vt:lpstr>AUTOCHIM Lutte Incendie  </vt:lpstr>
      <vt:lpstr>AUTOCHIM Lutte Incendie  </vt:lpstr>
      <vt:lpstr>Présentation PowerPoint</vt:lpstr>
      <vt:lpstr>AUTOCHIM Signalisation  </vt:lpstr>
      <vt:lpstr>AUTOCHIM Équipements de sécurité   </vt:lpstr>
      <vt:lpstr>AUTOCHIM Équipements de sécurité   </vt:lpstr>
      <vt:lpstr>Présentation PowerPoint</vt:lpstr>
      <vt:lpstr>AUTOCHIM Prestation de Services  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GEZAT Mickael</dc:creator>
  <cp:lastModifiedBy>LEMIERE Stephane</cp:lastModifiedBy>
  <cp:revision>63</cp:revision>
  <dcterms:created xsi:type="dcterms:W3CDTF">2019-10-02T13:26:05Z</dcterms:created>
  <dcterms:modified xsi:type="dcterms:W3CDTF">2023-06-29T09:54:46Z</dcterms:modified>
</cp:coreProperties>
</file>